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>
      <p:cViewPr varScale="1">
        <p:scale>
          <a:sx n="107" d="100"/>
          <a:sy n="107" d="100"/>
        </p:scale>
        <p:origin x="156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F8F3F0"/>
                </a:solidFill>
                <a:latin typeface="Proxima Nova"/>
                <a:cs typeface="Proxima Nova"/>
              </a:defRPr>
            </a:lvl1pPr>
          </a:lstStyle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F8F3F0"/>
                </a:solidFill>
                <a:latin typeface="Proxima Nova"/>
                <a:cs typeface="Proxima Nova"/>
              </a:defRPr>
            </a:lvl1pPr>
          </a:lstStyle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F8F3F0"/>
                </a:solidFill>
                <a:latin typeface="Proxima Nova"/>
                <a:cs typeface="Proxima Nova"/>
              </a:defRPr>
            </a:lvl1pPr>
          </a:lstStyle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F8F3F0"/>
                </a:solidFill>
                <a:latin typeface="Proxima Nova"/>
                <a:cs typeface="Proxima Nova"/>
              </a:defRPr>
            </a:lvl1pPr>
          </a:lstStyle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F8F3F0"/>
                </a:solidFill>
                <a:latin typeface="Proxima Nova"/>
                <a:cs typeface="Proxima Nova"/>
              </a:defRPr>
            </a:lvl1pPr>
          </a:lstStyle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23491" y="7371586"/>
            <a:ext cx="2430526" cy="275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F8F3F0"/>
                </a:solidFill>
                <a:latin typeface="Proxima Nova"/>
                <a:cs typeface="Proxima Nova"/>
              </a:defRPr>
            </a:lvl1pPr>
          </a:lstStyle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617BBC-EBF7-3C61-C2E4-70E79466C54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8624888" y="7373620"/>
            <a:ext cx="1433512" cy="3352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2200">
                <a:solidFill>
                  <a:srgbClr val="FF893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stechseed.com/use-restriction-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42616" y="0"/>
            <a:ext cx="265430" cy="7772400"/>
          </a:xfrm>
          <a:custGeom>
            <a:avLst/>
            <a:gdLst/>
            <a:ahLst/>
            <a:cxnLst/>
            <a:rect l="l" t="t" r="r" b="b"/>
            <a:pathLst>
              <a:path w="265430" h="7772400">
                <a:moveTo>
                  <a:pt x="265175" y="0"/>
                </a:moveTo>
                <a:lnTo>
                  <a:pt x="0" y="0"/>
                </a:lnTo>
                <a:lnTo>
                  <a:pt x="0" y="7772400"/>
                </a:lnTo>
                <a:lnTo>
                  <a:pt x="265175" y="7772400"/>
                </a:lnTo>
                <a:lnTo>
                  <a:pt x="265175" y="0"/>
                </a:lnTo>
                <a:close/>
              </a:path>
            </a:pathLst>
          </a:custGeom>
          <a:solidFill>
            <a:srgbClr val="E1A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65007" y="0"/>
            <a:ext cx="1993900" cy="7772400"/>
          </a:xfrm>
          <a:custGeom>
            <a:avLst/>
            <a:gdLst/>
            <a:ahLst/>
            <a:cxnLst/>
            <a:rect l="l" t="t" r="r" b="b"/>
            <a:pathLst>
              <a:path w="1993900" h="7772400">
                <a:moveTo>
                  <a:pt x="1993392" y="0"/>
                </a:moveTo>
                <a:lnTo>
                  <a:pt x="0" y="0"/>
                </a:lnTo>
                <a:lnTo>
                  <a:pt x="0" y="7772400"/>
                </a:lnTo>
                <a:lnTo>
                  <a:pt x="1993392" y="7772400"/>
                </a:lnTo>
                <a:lnTo>
                  <a:pt x="1993392" y="0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654419" y="224489"/>
            <a:ext cx="852805" cy="7285990"/>
          </a:xfrm>
          <a:prstGeom prst="rect">
            <a:avLst/>
          </a:prstGeom>
        </p:spPr>
        <p:txBody>
          <a:bodyPr vert="vert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2454275" algn="l"/>
              </a:tabLst>
            </a:pPr>
            <a:r>
              <a:rPr sz="4500" b="1" dirty="0">
                <a:solidFill>
                  <a:srgbClr val="FFFFFF"/>
                </a:solidFill>
                <a:latin typeface="Proxima Nova"/>
                <a:cs typeface="Proxima Nova"/>
              </a:rPr>
              <a:t>Open</a:t>
            </a:r>
            <a:r>
              <a:rPr sz="4500" b="1" spc="-14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4500" b="1" spc="-25" dirty="0">
                <a:solidFill>
                  <a:srgbClr val="FFFFFF"/>
                </a:solidFill>
                <a:latin typeface="Proxima Nova"/>
                <a:cs typeface="Proxima Nova"/>
              </a:rPr>
              <a:t>Up</a:t>
            </a:r>
            <a:r>
              <a:rPr sz="4500" b="1" dirty="0">
                <a:solidFill>
                  <a:srgbClr val="FFFFFF"/>
                </a:solidFill>
                <a:latin typeface="Proxima Nova"/>
                <a:cs typeface="Proxima Nova"/>
              </a:rPr>
              <a:t>	</a:t>
            </a:r>
            <a:r>
              <a:rPr sz="4500" b="1" spc="-90" dirty="0">
                <a:solidFill>
                  <a:srgbClr val="FFFFFF"/>
                </a:solidFill>
                <a:latin typeface="Proxima Nova"/>
                <a:cs typeface="Proxima Nova"/>
              </a:rPr>
              <a:t>Your</a:t>
            </a:r>
            <a:r>
              <a:rPr sz="4500" b="1" spc="-2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4500" b="1" spc="-40" dirty="0">
                <a:solidFill>
                  <a:srgbClr val="FFFFFF"/>
                </a:solidFill>
                <a:latin typeface="Proxima Nova"/>
                <a:cs typeface="Proxima Nova"/>
              </a:rPr>
              <a:t>Opportunities</a:t>
            </a:r>
            <a:endParaRPr sz="4500">
              <a:latin typeface="Proxima Nova"/>
              <a:cs typeface="Proxima Nov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243" y="5102151"/>
            <a:ext cx="711302" cy="232731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64622" y="5094201"/>
            <a:ext cx="209550" cy="2409190"/>
          </a:xfrm>
          <a:prstGeom prst="rect">
            <a:avLst/>
          </a:prstGeom>
        </p:spPr>
        <p:txBody>
          <a:bodyPr vert="vert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000" b="1" dirty="0">
                <a:solidFill>
                  <a:srgbClr val="8E4327"/>
                </a:solidFill>
                <a:latin typeface="Proxima Nova"/>
                <a:cs typeface="Proxima Nova"/>
              </a:rPr>
              <a:t>Enlist</a:t>
            </a:r>
            <a:r>
              <a:rPr sz="1000" b="1" spc="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8E4327"/>
                </a:solidFill>
                <a:latin typeface="Proxima Nova"/>
                <a:cs typeface="Proxima Nova"/>
              </a:rPr>
              <a:t>E3®</a:t>
            </a:r>
            <a:r>
              <a:rPr sz="1000" b="1" spc="1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8E4327"/>
                </a:solidFill>
                <a:latin typeface="Proxima Nova"/>
                <a:cs typeface="Proxima Nova"/>
              </a:rPr>
              <a:t>Soybeans</a:t>
            </a:r>
            <a:r>
              <a:rPr sz="1000" b="1" spc="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8E4327"/>
                </a:solidFill>
                <a:latin typeface="Proxima Nova"/>
                <a:cs typeface="Proxima Nova"/>
              </a:rPr>
              <a:t>Distributed</a:t>
            </a:r>
            <a:r>
              <a:rPr sz="1000" b="1" spc="1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8E4327"/>
                </a:solidFill>
                <a:latin typeface="Proxima Nova"/>
                <a:cs typeface="Proxima Nova"/>
              </a:rPr>
              <a:t>by</a:t>
            </a:r>
            <a:r>
              <a:rPr sz="1000" b="1" spc="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8E4327"/>
                </a:solidFill>
                <a:latin typeface="Proxima Nova"/>
                <a:cs typeface="Proxima Nova"/>
              </a:rPr>
              <a:t>Bayer</a:t>
            </a:r>
            <a:endParaRPr sz="1000">
              <a:latin typeface="Proxima Nova"/>
              <a:cs typeface="Proxima Nov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07792" y="0"/>
            <a:ext cx="5157215" cy="77724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401954" y="471931"/>
            <a:ext cx="915669" cy="6584950"/>
          </a:xfrm>
          <a:prstGeom prst="rect">
            <a:avLst/>
          </a:prstGeom>
        </p:spPr>
        <p:txBody>
          <a:bodyPr vert="vert" wrap="square" lIns="0" tIns="266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10"/>
              </a:spcBef>
            </a:pP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Alloy™</a:t>
            </a:r>
            <a:r>
              <a:rPr sz="1400" spc="-3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soybean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seed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with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Enlist</a:t>
            </a:r>
            <a:r>
              <a:rPr sz="1400" spc="-3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E3®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technology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will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provide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farmers</a:t>
            </a:r>
            <a:r>
              <a:rPr sz="1400" spc="-3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tolerance</a:t>
            </a:r>
            <a:r>
              <a:rPr sz="1400" spc="-3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25" dirty="0">
                <a:solidFill>
                  <a:srgbClr val="8E4327"/>
                </a:solidFill>
                <a:latin typeface="Proxima Nova"/>
                <a:cs typeface="Proxima Nova"/>
              </a:rPr>
              <a:t>to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Liberty®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10" dirty="0">
                <a:solidFill>
                  <a:srgbClr val="8E4327"/>
                </a:solidFill>
                <a:latin typeface="Proxima Nova"/>
                <a:cs typeface="Proxima Nova"/>
              </a:rPr>
              <a:t>herbicide,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the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2,4-D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choline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and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glyphosate,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enabling</a:t>
            </a:r>
            <a:r>
              <a:rPr sz="1400" spc="-2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multiple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modes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25" dirty="0">
                <a:solidFill>
                  <a:srgbClr val="8E4327"/>
                </a:solidFill>
                <a:latin typeface="Proxima Nova"/>
                <a:cs typeface="Proxima Nova"/>
              </a:rPr>
              <a:t>of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action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against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difficult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weeds.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Alloy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soybean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seed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offers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broad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portfolio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to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fit</a:t>
            </a:r>
            <a:r>
              <a:rPr sz="1400" spc="-20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10" dirty="0">
                <a:solidFill>
                  <a:srgbClr val="8E4327"/>
                </a:solidFill>
                <a:latin typeface="Proxima Nova"/>
                <a:cs typeface="Proxima Nova"/>
              </a:rPr>
              <a:t>every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field.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It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is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owned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by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M.S.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10" dirty="0">
                <a:solidFill>
                  <a:srgbClr val="8E4327"/>
                </a:solidFill>
                <a:latin typeface="Proxima Nova"/>
                <a:cs typeface="Proxima Nova"/>
              </a:rPr>
              <a:t>Technologies,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L.L.C.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and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is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10" dirty="0">
                <a:solidFill>
                  <a:srgbClr val="8E4327"/>
                </a:solidFill>
                <a:latin typeface="Proxima Nova"/>
                <a:cs typeface="Proxima Nova"/>
              </a:rPr>
              <a:t>exclusively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distributed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8E4327"/>
                </a:solidFill>
                <a:latin typeface="Proxima Nova"/>
                <a:cs typeface="Proxima Nova"/>
              </a:rPr>
              <a:t>by</a:t>
            </a:r>
            <a:r>
              <a:rPr sz="1400" spc="-15" dirty="0">
                <a:solidFill>
                  <a:srgbClr val="8E4327"/>
                </a:solidFill>
                <a:latin typeface="Proxima Nova"/>
                <a:cs typeface="Proxima Nova"/>
              </a:rPr>
              <a:t> </a:t>
            </a:r>
            <a:r>
              <a:rPr sz="1400" spc="-10" dirty="0">
                <a:solidFill>
                  <a:srgbClr val="8E4327"/>
                </a:solidFill>
                <a:latin typeface="Proxima Nova"/>
                <a:cs typeface="Proxima Nova"/>
              </a:rPr>
              <a:t>Bayer.</a:t>
            </a:r>
            <a:endParaRPr sz="1400">
              <a:latin typeface="Proxima Nova"/>
              <a:cs typeface="Proxima Nova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7268" y="527505"/>
            <a:ext cx="946315" cy="11732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001003"/>
            <a:ext cx="10058400" cy="1771650"/>
          </a:xfrm>
          <a:custGeom>
            <a:avLst/>
            <a:gdLst/>
            <a:ahLst/>
            <a:cxnLst/>
            <a:rect l="l" t="t" r="r" b="b"/>
            <a:pathLst>
              <a:path w="10058400" h="1771650">
                <a:moveTo>
                  <a:pt x="0" y="1771396"/>
                </a:moveTo>
                <a:lnTo>
                  <a:pt x="10058400" y="1771396"/>
                </a:lnTo>
                <a:lnTo>
                  <a:pt x="10058400" y="0"/>
                </a:lnTo>
                <a:lnTo>
                  <a:pt x="0" y="0"/>
                </a:lnTo>
                <a:lnTo>
                  <a:pt x="0" y="1771396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03191" y="6049008"/>
            <a:ext cx="131953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PLANT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 HEIGHT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</a:t>
            </a:r>
            <a:r>
              <a:rPr sz="1000" b="1" spc="2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MT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MS</a:t>
            </a:r>
            <a:r>
              <a:rPr sz="1000" b="1" spc="135" dirty="0">
                <a:solidFill>
                  <a:srgbClr val="FFFFFF"/>
                </a:solidFill>
                <a:latin typeface="Proxima Nova"/>
                <a:cs typeface="Proxima Nova"/>
              </a:rPr>
              <a:t>  </a:t>
            </a:r>
            <a:r>
              <a:rPr sz="1000" b="1" u="sng" spc="305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  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S</a:t>
            </a:r>
            <a:r>
              <a:rPr sz="1000" b="1" spc="26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892" y="6049008"/>
            <a:ext cx="2067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NUMERIC RATING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SCALE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[Excellent]</a:t>
            </a:r>
            <a:r>
              <a:rPr sz="1000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1 -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9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[Poor]</a:t>
            </a:r>
            <a:endParaRPr sz="10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  <a:tabLst>
                <a:tab pos="513715" algn="l"/>
              </a:tabLst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 - ]</a:t>
            </a:r>
            <a:r>
              <a:rPr sz="1000" spc="13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spc="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Current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Data</a:t>
            </a:r>
            <a:r>
              <a:rPr sz="1000" spc="-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Not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Available RM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 Relative Maturity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94323" y="6049008"/>
            <a:ext cx="13722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HILUM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BL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BF</a:t>
            </a:r>
            <a:r>
              <a:rPr sz="1000" b="1" spc="1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Buff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IB</a:t>
            </a:r>
            <a:r>
              <a:rPr sz="1000" b="1" spc="4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Imperfect 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93772" y="6049008"/>
            <a:ext cx="14236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PUBESCENCE</a:t>
            </a:r>
            <a:r>
              <a:rPr sz="1000" b="1" spc="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spc="-35" dirty="0">
                <a:solidFill>
                  <a:srgbClr val="FFFFFF"/>
                </a:solidFill>
                <a:latin typeface="Proxima Nova"/>
                <a:cs typeface="Proxima Nova"/>
              </a:rPr>
              <a:t>LT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TW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Light</a:t>
            </a:r>
            <a:r>
              <a:rPr sz="1000" spc="-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TW</a:t>
            </a:r>
            <a:r>
              <a:rPr sz="1000" b="1" spc="45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27035" y="6049008"/>
            <a:ext cx="939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POD</a:t>
            </a:r>
            <a:r>
              <a:rPr sz="1000" b="1" spc="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TN</a:t>
            </a:r>
            <a:r>
              <a:rPr sz="1000" b="1" spc="6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Tan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BR</a:t>
            </a:r>
            <a:r>
              <a:rPr sz="1000" b="1" spc="66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Brown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1476" y="6049008"/>
            <a:ext cx="1047750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FLOWER</a:t>
            </a:r>
            <a:r>
              <a:rPr sz="1000" b="1" spc="-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W</a:t>
            </a:r>
            <a:r>
              <a:rPr sz="1000" b="1" spc="50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White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</a:t>
            </a:r>
            <a:r>
              <a:rPr sz="1000" b="1" spc="2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Purple</a:t>
            </a:r>
            <a:endParaRPr sz="10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SALT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Inc</a:t>
            </a:r>
            <a:r>
              <a:rPr sz="1000" b="1" spc="6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Includer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17996" y="5502146"/>
            <a:ext cx="21285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SRN</a:t>
            </a:r>
            <a:r>
              <a:rPr sz="800" b="1" spc="2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Nem.</a:t>
            </a:r>
            <a:r>
              <a:rPr sz="800" b="1" spc="2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50" dirty="0">
                <a:solidFill>
                  <a:srgbClr val="231F20"/>
                </a:solidFill>
                <a:latin typeface="Proxima Nova"/>
                <a:cs typeface="Proxima Nova"/>
              </a:rPr>
              <a:t>=</a:t>
            </a:r>
            <a:endParaRPr sz="8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Southern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Root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-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Knot/Nematode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(M.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Proxima Nova"/>
                <a:cs typeface="Proxima Nova"/>
              </a:rPr>
              <a:t>incognita)</a:t>
            </a:r>
            <a:endParaRPr sz="800">
              <a:latin typeface="Proxima Nova"/>
              <a:cs typeface="Proxima Nov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8788" y="5502146"/>
            <a:ext cx="86042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FLS</a:t>
            </a:r>
            <a:r>
              <a:rPr sz="800" b="1" spc="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50" dirty="0">
                <a:solidFill>
                  <a:srgbClr val="231F20"/>
                </a:solidFill>
                <a:latin typeface="Proxima Nova"/>
                <a:cs typeface="Proxima Nova"/>
              </a:rPr>
              <a:t>=</a:t>
            </a:r>
            <a:endParaRPr sz="8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Frogeye</a:t>
            </a:r>
            <a:r>
              <a:rPr sz="800" spc="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Leaf</a:t>
            </a:r>
            <a:r>
              <a:rPr sz="800" spc="2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Proxima Nova"/>
                <a:cs typeface="Proxima Nova"/>
              </a:rPr>
              <a:t>Spot</a:t>
            </a:r>
            <a:endParaRPr sz="800">
              <a:latin typeface="Proxima Nova"/>
              <a:cs typeface="Proxima Nov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2148" y="5502146"/>
            <a:ext cx="21399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2344" algn="l"/>
              </a:tabLst>
            </a:pP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BSR</a:t>
            </a:r>
            <a:r>
              <a:rPr sz="800" b="1" spc="3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50" dirty="0">
                <a:solidFill>
                  <a:srgbClr val="231F20"/>
                </a:solidFill>
                <a:latin typeface="Proxima Nova"/>
                <a:cs typeface="Proxima Nova"/>
              </a:rPr>
              <a:t>=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	</a:t>
            </a: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SDS</a:t>
            </a:r>
            <a:r>
              <a:rPr sz="800" b="1" spc="2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50" dirty="0">
                <a:solidFill>
                  <a:srgbClr val="231F20"/>
                </a:solidFill>
                <a:latin typeface="Proxima Nova"/>
                <a:cs typeface="Proxima Nova"/>
              </a:rPr>
              <a:t>=</a:t>
            </a:r>
            <a:endParaRPr sz="8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982344" algn="l"/>
              </a:tabLst>
            </a:pP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Brown Stem </a:t>
            </a:r>
            <a:r>
              <a:rPr sz="800" spc="-25" dirty="0">
                <a:solidFill>
                  <a:srgbClr val="231F20"/>
                </a:solidFill>
                <a:latin typeface="Proxima Nova"/>
                <a:cs typeface="Proxima Nova"/>
              </a:rPr>
              <a:t>Rot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	Sudden</a:t>
            </a:r>
            <a:r>
              <a:rPr sz="800" spc="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Death</a:t>
            </a:r>
            <a:r>
              <a:rPr sz="800" spc="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Proxima Nova"/>
                <a:cs typeface="Proxima Nova"/>
              </a:rPr>
              <a:t>Syndrome</a:t>
            </a:r>
            <a:endParaRPr sz="800">
              <a:latin typeface="Proxima Nova"/>
              <a:cs typeface="Proxima Nov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2608" y="5502146"/>
            <a:ext cx="11620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IDC</a:t>
            </a:r>
            <a:r>
              <a:rPr sz="800" b="1" spc="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50" dirty="0">
                <a:solidFill>
                  <a:srgbClr val="231F20"/>
                </a:solidFill>
                <a:latin typeface="Proxima Nova"/>
                <a:cs typeface="Proxima Nova"/>
              </a:rPr>
              <a:t>=</a:t>
            </a:r>
            <a:endParaRPr sz="8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Iron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Deficiency</a:t>
            </a:r>
            <a:r>
              <a:rPr sz="800" spc="6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Proxima Nova"/>
                <a:cs typeface="Proxima Nova"/>
              </a:rPr>
              <a:t>Chlorosis</a:t>
            </a:r>
            <a:endParaRPr sz="800">
              <a:latin typeface="Proxima Nova"/>
              <a:cs typeface="Proxima Nov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1892" y="5502146"/>
            <a:ext cx="11639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SCN</a:t>
            </a:r>
            <a:r>
              <a:rPr sz="800" b="1" spc="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Source</a:t>
            </a:r>
            <a:r>
              <a:rPr sz="800" b="1" spc="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50" dirty="0">
                <a:solidFill>
                  <a:srgbClr val="231F20"/>
                </a:solidFill>
                <a:latin typeface="Proxima Nova"/>
                <a:cs typeface="Proxima Nova"/>
              </a:rPr>
              <a:t>=</a:t>
            </a:r>
            <a:endParaRPr sz="8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Soybean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Cyst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Proxima Nova"/>
                <a:cs typeface="Proxima Nova"/>
              </a:rPr>
              <a:t>Nematode</a:t>
            </a:r>
            <a:endParaRPr sz="800">
              <a:latin typeface="Proxima Nova"/>
              <a:cs typeface="Proxima Nov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59368" y="5463540"/>
            <a:ext cx="1393190" cy="36766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50800" rIns="0" bIns="0" rtlCol="0">
            <a:spAutoFit/>
          </a:bodyPr>
          <a:lstStyle/>
          <a:p>
            <a:pPr marL="109220" marR="107314">
              <a:lnSpc>
                <a:spcPct val="100000"/>
              </a:lnSpc>
              <a:spcBef>
                <a:spcPts val="400"/>
              </a:spcBef>
            </a:pP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Growth</a:t>
            </a:r>
            <a:r>
              <a:rPr sz="800" b="1" spc="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b="1" dirty="0">
                <a:solidFill>
                  <a:srgbClr val="231F20"/>
                </a:solidFill>
                <a:latin typeface="Proxima Nova"/>
                <a:cs typeface="Proxima Nova"/>
              </a:rPr>
              <a:t>Habit</a:t>
            </a:r>
            <a:r>
              <a:rPr sz="80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for</a:t>
            </a:r>
            <a:r>
              <a:rPr sz="800" spc="2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Proxima Nova"/>
                <a:cs typeface="Proxima Nova"/>
              </a:rPr>
              <a:t>all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 products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dirty="0">
                <a:solidFill>
                  <a:srgbClr val="231F20"/>
                </a:solidFill>
                <a:latin typeface="Proxima Nova"/>
                <a:cs typeface="Proxima Nova"/>
              </a:rPr>
              <a:t>is</a:t>
            </a:r>
            <a:r>
              <a:rPr sz="800" spc="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Proxima Nova"/>
                <a:cs typeface="Proxima Nova"/>
              </a:rPr>
              <a:t>Indeterminate</a:t>
            </a:r>
            <a:endParaRPr sz="800">
              <a:latin typeface="Proxima Nova"/>
              <a:cs typeface="Proxima Nov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5901956"/>
            <a:ext cx="10052050" cy="1756410"/>
            <a:chOff x="0" y="5901956"/>
            <a:chExt cx="10052050" cy="1756410"/>
          </a:xfrm>
        </p:grpSpPr>
        <p:sp>
          <p:nvSpPr>
            <p:cNvPr id="16" name="object 16"/>
            <p:cNvSpPr/>
            <p:nvPr/>
          </p:nvSpPr>
          <p:spPr>
            <a:xfrm>
              <a:off x="0" y="5901956"/>
              <a:ext cx="10052050" cy="99060"/>
            </a:xfrm>
            <a:custGeom>
              <a:avLst/>
              <a:gdLst/>
              <a:ahLst/>
              <a:cxnLst/>
              <a:rect l="l" t="t" r="r" b="b"/>
              <a:pathLst>
                <a:path w="10052050" h="99060">
                  <a:moveTo>
                    <a:pt x="10052050" y="0"/>
                  </a:moveTo>
                  <a:lnTo>
                    <a:pt x="0" y="0"/>
                  </a:lnTo>
                  <a:lnTo>
                    <a:pt x="0" y="99047"/>
                  </a:lnTo>
                  <a:lnTo>
                    <a:pt x="10052050" y="99047"/>
                  </a:lnTo>
                  <a:lnTo>
                    <a:pt x="10052050" y="0"/>
                  </a:lnTo>
                  <a:close/>
                </a:path>
              </a:pathLst>
            </a:custGeom>
            <a:solidFill>
              <a:srgbClr val="E1A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6191" y="6809105"/>
              <a:ext cx="1336039" cy="45948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4112" y="6710060"/>
              <a:ext cx="1175003" cy="948027"/>
            </a:xfrm>
            <a:prstGeom prst="rect">
              <a:avLst/>
            </a:prstGeom>
          </p:spPr>
        </p:pic>
      </p:grp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92964" y="93370"/>
          <a:ext cx="9847571" cy="5220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2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6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5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9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987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44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149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178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670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4513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147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Strengths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Pubescence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711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Hilum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95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Emergence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26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968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Fld.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Tol.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1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Mold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BSR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29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Charcoal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270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110489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Source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SCN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20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SDS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Chloride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38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S. Stem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Canker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SRN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Nem.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8E4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06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A01E34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431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900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900" spc="127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5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across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varying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growing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conditions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Sclerotinia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Mold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557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A03E34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66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900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900" spc="135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pairs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great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disease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environments,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notably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low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situations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A06E33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85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900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900" spc="142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</a:t>
                      </a:r>
                      <a:r>
                        <a:rPr sz="1050" b="1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package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557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A09E33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33350" indent="147955">
                        <a:lnSpc>
                          <a:spcPct val="100000"/>
                        </a:lnSpc>
                        <a:spcBef>
                          <a:spcPts val="590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900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900" spc="142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5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382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A10E35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127635" indent="147955">
                        <a:lnSpc>
                          <a:spcPct val="100000"/>
                        </a:lnSpc>
                        <a:spcBef>
                          <a:spcPts val="165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900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900" spc="150" baseline="27777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paired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very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800" marR="221615" indent="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Great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</a:t>
                      </a:r>
                      <a:r>
                        <a:rPr sz="105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gene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paired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field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tolerance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5725" marR="83820" indent="64135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Seg 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8761476" y="6983347"/>
            <a:ext cx="1080135" cy="2095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Exc</a:t>
            </a:r>
            <a:r>
              <a:rPr sz="1000" b="1" spc="39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0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Excluder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2842" y="5527052"/>
          <a:ext cx="9995535" cy="36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6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marL="3175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SCN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Source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IDC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BSR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SDS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FLS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SRN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Nem.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Growth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Habit</a:t>
                      </a:r>
                      <a:r>
                        <a:rPr sz="800" b="1" spc="229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for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all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3175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Soybean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Cyst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Nematode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Iron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Deficiency</a:t>
                      </a:r>
                      <a:r>
                        <a:rPr sz="800" spc="6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Chlorosis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Brown Stem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Sudden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Death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Syndrome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Frogeye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Leaf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Spot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Southern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Root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-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Knot/Nematode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(M.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incognita)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products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Indeterminate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6050534"/>
            <a:ext cx="10058400" cy="1722120"/>
          </a:xfrm>
          <a:custGeom>
            <a:avLst/>
            <a:gdLst/>
            <a:ahLst/>
            <a:cxnLst/>
            <a:rect l="l" t="t" r="r" b="b"/>
            <a:pathLst>
              <a:path w="10058400" h="1722120">
                <a:moveTo>
                  <a:pt x="0" y="1721866"/>
                </a:moveTo>
                <a:lnTo>
                  <a:pt x="10058400" y="1721866"/>
                </a:lnTo>
                <a:lnTo>
                  <a:pt x="10058400" y="0"/>
                </a:lnTo>
                <a:lnTo>
                  <a:pt x="0" y="0"/>
                </a:lnTo>
                <a:lnTo>
                  <a:pt x="0" y="1721866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88714" y="6102602"/>
            <a:ext cx="131953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PLANT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 HEIGHT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</a:t>
            </a:r>
            <a:r>
              <a:rPr sz="1000" b="1" spc="2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MT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MS</a:t>
            </a:r>
            <a:r>
              <a:rPr sz="1000" b="1" spc="135" dirty="0">
                <a:solidFill>
                  <a:srgbClr val="FFFFFF"/>
                </a:solidFill>
                <a:latin typeface="Proxima Nova"/>
                <a:cs typeface="Proxima Nova"/>
              </a:rPr>
              <a:t>  </a:t>
            </a:r>
            <a:r>
              <a:rPr sz="1000" b="1" u="sng" spc="305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  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S</a:t>
            </a:r>
            <a:r>
              <a:rPr sz="1000" b="1" spc="26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13" y="6102602"/>
            <a:ext cx="2067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NUMERIC RATING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SCALE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[Excellent]</a:t>
            </a:r>
            <a:r>
              <a:rPr sz="1000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1 -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9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[Poor]</a:t>
            </a:r>
            <a:endParaRPr sz="10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  <a:tabLst>
                <a:tab pos="513715" algn="l"/>
              </a:tabLst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 - ]</a:t>
            </a:r>
            <a:r>
              <a:rPr sz="1000" spc="13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spc="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Current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Data</a:t>
            </a:r>
            <a:r>
              <a:rPr sz="1000" spc="-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Not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Available RM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 Relative Maturity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9846" y="6102602"/>
            <a:ext cx="13722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HILUM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BL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BF</a:t>
            </a:r>
            <a:r>
              <a:rPr sz="1000" b="1" spc="1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Buff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IB</a:t>
            </a:r>
            <a:r>
              <a:rPr sz="1000" b="1" spc="4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Imperfect 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9294" y="6102602"/>
            <a:ext cx="14236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PUBESCENCE</a:t>
            </a:r>
            <a:r>
              <a:rPr sz="1000" b="1" spc="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spc="-35" dirty="0">
                <a:solidFill>
                  <a:srgbClr val="FFFFFF"/>
                </a:solidFill>
                <a:latin typeface="Proxima Nova"/>
                <a:cs typeface="Proxima Nova"/>
              </a:rPr>
              <a:t>LT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TW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Light</a:t>
            </a:r>
            <a:r>
              <a:rPr sz="1000" spc="-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TW</a:t>
            </a:r>
            <a:r>
              <a:rPr sz="1000" b="1" spc="45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12557" y="6102602"/>
            <a:ext cx="939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POD</a:t>
            </a:r>
            <a:r>
              <a:rPr sz="1000" b="1" spc="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TN</a:t>
            </a:r>
            <a:r>
              <a:rPr sz="1000" b="1" spc="6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Tan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BR</a:t>
            </a:r>
            <a:r>
              <a:rPr sz="1000" b="1" spc="66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Brown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46997" y="6102602"/>
            <a:ext cx="1047750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FLOWER</a:t>
            </a:r>
            <a:r>
              <a:rPr sz="1000" b="1" spc="-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W</a:t>
            </a:r>
            <a:r>
              <a:rPr sz="1000" b="1" spc="50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White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</a:t>
            </a:r>
            <a:r>
              <a:rPr sz="1000" b="1" spc="2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Purple</a:t>
            </a:r>
            <a:endParaRPr sz="10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SALT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Inc</a:t>
            </a:r>
            <a:r>
              <a:rPr sz="1000" b="1" spc="6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Includer</a:t>
            </a:r>
            <a:endParaRPr sz="1000">
              <a:latin typeface="Proxima Nova"/>
              <a:cs typeface="Proxima Nov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14300" y="111125"/>
          <a:ext cx="9912985" cy="5280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3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7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7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5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05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40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40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828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21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780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457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654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147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Strengths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Pubescence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711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Hilum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95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Emergence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26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968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Fld.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Tol.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1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Mold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BSR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29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Charcoal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270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10489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Source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SCN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20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SDS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Chloride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38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S. Stem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Canker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SRN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Nem.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8E4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5730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A12E33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23177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75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575" spc="-44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tougher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tolerances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Iron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Sudden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Death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Syndrome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A13E35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574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75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575" spc="-52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brings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consistent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across</a:t>
                      </a:r>
                      <a:r>
                        <a:rPr sz="1050" spc="5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geography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Rps1c/3a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stack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gene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pressure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fields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4945" marR="58419" indent="-129539">
                        <a:lnSpc>
                          <a:spcPct val="100000"/>
                        </a:lnSpc>
                      </a:pP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Rps1c/ 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57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A14E35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2165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75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575" spc="-60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paired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stack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gene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</a:t>
                      </a:r>
                      <a:r>
                        <a:rPr sz="105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509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A15E33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19075" indent="147955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75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575" spc="-44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5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eastern movement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Sudden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Death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syndrome</a:t>
                      </a:r>
                      <a:r>
                        <a:rPr sz="105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8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A15E35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0330" indent="147955">
                        <a:lnSpc>
                          <a:spcPct val="100000"/>
                        </a:lnSpc>
                        <a:spcBef>
                          <a:spcPts val="185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75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575" spc="-44" baseline="15873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800" marR="45085" indent="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paired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stack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Rsp1c/3a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gene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Very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over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geography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4945" marR="58419" indent="-129539">
                        <a:lnSpc>
                          <a:spcPct val="100000"/>
                        </a:lnSpc>
                      </a:pP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Rps1c/ 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1" name="object 11"/>
          <p:cNvGrpSpPr/>
          <p:nvPr/>
        </p:nvGrpSpPr>
        <p:grpSpPr>
          <a:xfrm>
            <a:off x="0" y="5951473"/>
            <a:ext cx="10058400" cy="1744980"/>
            <a:chOff x="0" y="5951473"/>
            <a:chExt cx="10058400" cy="1744980"/>
          </a:xfrm>
        </p:grpSpPr>
        <p:sp>
          <p:nvSpPr>
            <p:cNvPr id="12" name="object 12"/>
            <p:cNvSpPr/>
            <p:nvPr/>
          </p:nvSpPr>
          <p:spPr>
            <a:xfrm>
              <a:off x="0" y="5951473"/>
              <a:ext cx="10058400" cy="99060"/>
            </a:xfrm>
            <a:custGeom>
              <a:avLst/>
              <a:gdLst/>
              <a:ahLst/>
              <a:cxnLst/>
              <a:rect l="l" t="t" r="r" b="b"/>
              <a:pathLst>
                <a:path w="10058400" h="99060">
                  <a:moveTo>
                    <a:pt x="10058400" y="0"/>
                  </a:moveTo>
                  <a:lnTo>
                    <a:pt x="0" y="0"/>
                  </a:lnTo>
                  <a:lnTo>
                    <a:pt x="0" y="99059"/>
                  </a:lnTo>
                  <a:lnTo>
                    <a:pt x="10058400" y="99059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E1A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7527" y="6847319"/>
              <a:ext cx="1336039" cy="45948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448" y="6748271"/>
              <a:ext cx="1175003" cy="94802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8746997" y="7036941"/>
            <a:ext cx="1080135" cy="2095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Exc</a:t>
            </a:r>
            <a:r>
              <a:rPr sz="1000" b="1" spc="39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0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Excluder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1073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2842" y="5527052"/>
          <a:ext cx="9995535" cy="36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6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marL="3175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SCN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Source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IDC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BSR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SDS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FLS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SRN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Nem.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Growth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Habit</a:t>
                      </a:r>
                      <a:r>
                        <a:rPr sz="800" b="1" spc="229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for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all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3175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Soybean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Cyst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Nematode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Iron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Deficiency</a:t>
                      </a:r>
                      <a:r>
                        <a:rPr sz="800" spc="6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Chlorosis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Brown Stem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Sudden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Death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Syndrome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Frogeye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Leaf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Spot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Southern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Root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-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Knot/Nematode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(M.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incognita)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products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Indeterminate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6050534"/>
            <a:ext cx="10058400" cy="1722120"/>
          </a:xfrm>
          <a:custGeom>
            <a:avLst/>
            <a:gdLst/>
            <a:ahLst/>
            <a:cxnLst/>
            <a:rect l="l" t="t" r="r" b="b"/>
            <a:pathLst>
              <a:path w="10058400" h="1722120">
                <a:moveTo>
                  <a:pt x="0" y="1721866"/>
                </a:moveTo>
                <a:lnTo>
                  <a:pt x="10058400" y="1721866"/>
                </a:lnTo>
                <a:lnTo>
                  <a:pt x="10058400" y="0"/>
                </a:lnTo>
                <a:lnTo>
                  <a:pt x="0" y="0"/>
                </a:lnTo>
                <a:lnTo>
                  <a:pt x="0" y="1721866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7413" y="6105538"/>
            <a:ext cx="2067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NUMERIC RATING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SCALE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[Excellent]</a:t>
            </a:r>
            <a:r>
              <a:rPr sz="1000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1 -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9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[Poor]</a:t>
            </a:r>
            <a:endParaRPr sz="10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  <a:tabLst>
                <a:tab pos="513715" algn="l"/>
              </a:tabLst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 - ]</a:t>
            </a:r>
            <a:r>
              <a:rPr sz="1000" spc="13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spc="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Current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Data</a:t>
            </a:r>
            <a:r>
              <a:rPr sz="1000" spc="-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Not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Available RM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 Relative Maturity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9846" y="6105538"/>
            <a:ext cx="13722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HILUM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BL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BF</a:t>
            </a:r>
            <a:r>
              <a:rPr sz="1000" b="1" spc="1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Buff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IB</a:t>
            </a:r>
            <a:r>
              <a:rPr sz="1000" b="1" spc="4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Imperfect 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9294" y="6105538"/>
            <a:ext cx="14236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PUBESCENCE</a:t>
            </a:r>
            <a:r>
              <a:rPr sz="1000" b="1" spc="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spc="-35" dirty="0">
                <a:solidFill>
                  <a:srgbClr val="FFFFFF"/>
                </a:solidFill>
                <a:latin typeface="Proxima Nova"/>
                <a:cs typeface="Proxima Nova"/>
              </a:rPr>
              <a:t>LT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TW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Light</a:t>
            </a:r>
            <a:r>
              <a:rPr sz="1000" spc="-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TW</a:t>
            </a:r>
            <a:r>
              <a:rPr sz="1000" b="1" spc="45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12557" y="6105538"/>
            <a:ext cx="939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POD</a:t>
            </a:r>
            <a:r>
              <a:rPr sz="1000" b="1" spc="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TN</a:t>
            </a:r>
            <a:r>
              <a:rPr sz="1000" b="1" spc="6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Tan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BR</a:t>
            </a:r>
            <a:r>
              <a:rPr sz="1000" b="1" spc="66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Brown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46997" y="6105538"/>
            <a:ext cx="998219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FLOWER</a:t>
            </a:r>
            <a:r>
              <a:rPr sz="1000" b="1" spc="-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W</a:t>
            </a:r>
            <a:r>
              <a:rPr sz="1000" b="1" spc="50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White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</a:t>
            </a:r>
            <a:r>
              <a:rPr sz="1000" b="1" spc="2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Purple</a:t>
            </a:r>
            <a:endParaRPr sz="10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SALT</a:t>
            </a:r>
            <a:endParaRPr sz="1000">
              <a:latin typeface="Proxima Nova"/>
              <a:cs typeface="Proxima Nov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14300" y="111125"/>
          <a:ext cx="10012680" cy="522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18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92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27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27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0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38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085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654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60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147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Strengths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Pubescence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842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46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Hilum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842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Emergence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26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Fld.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Tol.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1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Mold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BSR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29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Charcoal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270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10489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Source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SCN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20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SDS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Chloride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38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S. Stem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Canker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SRN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Nem.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8E4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255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A16E34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 marR="264160" indent="147955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AutoNum type="arabicParenR"/>
                        <a:tabLst>
                          <a:tab pos="19812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1.6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15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very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Sclerotinia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Mold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2565" indent="-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256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74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4460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A18E35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111760" indent="147955">
                        <a:lnSpc>
                          <a:spcPct val="100000"/>
                        </a:lnSpc>
                        <a:spcBef>
                          <a:spcPts val="445"/>
                        </a:spcBef>
                        <a:buFont typeface="Arial"/>
                        <a:buAutoNum type="arabicParenR"/>
                        <a:tabLst>
                          <a:tab pos="19812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1.8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15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40029" indent="-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40029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382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A19E33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 marR="219710" indent="147955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Arial"/>
                        <a:buAutoNum type="arabicParenR"/>
                        <a:tabLst>
                          <a:tab pos="19812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1.9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15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Sudden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Death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Syndrome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165" marR="154940" indent="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256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product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low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environments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1280" marR="68580" indent="34290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LT TW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3664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A20E35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93980" indent="140970">
                        <a:lnSpc>
                          <a:spcPct val="100000"/>
                        </a:lnSpc>
                        <a:spcBef>
                          <a:spcPts val="459"/>
                        </a:spcBef>
                        <a:buFont typeface="Arial"/>
                        <a:buAutoNum type="arabicParenR"/>
                        <a:tabLst>
                          <a:tab pos="191135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2.0 RM Enlist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00" baseline="16666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</a:t>
                      </a:r>
                      <a:r>
                        <a:rPr sz="10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097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097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097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097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097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097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953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75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8110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A21E34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 marR="105410" indent="140970">
                        <a:lnSpc>
                          <a:spcPct val="100000"/>
                        </a:lnSpc>
                        <a:spcBef>
                          <a:spcPts val="420"/>
                        </a:spcBef>
                        <a:buFont typeface="Arial"/>
                        <a:buAutoNum type="arabicParenR"/>
                        <a:tabLst>
                          <a:tab pos="191135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500" baseline="16666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500" spc="-15" baseline="16666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excellent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00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Mold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Sudden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0165" marR="180975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Death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Syndrome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</a:t>
                      </a:r>
                      <a:r>
                        <a:rPr sz="10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3810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84150" marR="49530" indent="-127635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Rps1a/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7630" marR="78105" indent="117475">
                        <a:lnSpc>
                          <a:spcPct val="100000"/>
                        </a:lnSpc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589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3664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A23E33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 marR="170180" indent="147955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AutoNum type="arabicParenR"/>
                        <a:tabLst>
                          <a:tab pos="19812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2.3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broad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Phytopghthora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 marR="44450" indent="-1079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Rps1c/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Seg3a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0" name="object 10"/>
          <p:cNvGrpSpPr/>
          <p:nvPr/>
        </p:nvGrpSpPr>
        <p:grpSpPr>
          <a:xfrm>
            <a:off x="0" y="5951473"/>
            <a:ext cx="10058400" cy="1772285"/>
            <a:chOff x="0" y="5951473"/>
            <a:chExt cx="10058400" cy="1772285"/>
          </a:xfrm>
        </p:grpSpPr>
        <p:sp>
          <p:nvSpPr>
            <p:cNvPr id="11" name="object 11"/>
            <p:cNvSpPr/>
            <p:nvPr/>
          </p:nvSpPr>
          <p:spPr>
            <a:xfrm>
              <a:off x="0" y="5951473"/>
              <a:ext cx="10058400" cy="99060"/>
            </a:xfrm>
            <a:custGeom>
              <a:avLst/>
              <a:gdLst/>
              <a:ahLst/>
              <a:cxnLst/>
              <a:rect l="l" t="t" r="r" b="b"/>
              <a:pathLst>
                <a:path w="10058400" h="99060">
                  <a:moveTo>
                    <a:pt x="10058400" y="0"/>
                  </a:moveTo>
                  <a:lnTo>
                    <a:pt x="0" y="0"/>
                  </a:lnTo>
                  <a:lnTo>
                    <a:pt x="0" y="99059"/>
                  </a:lnTo>
                  <a:lnTo>
                    <a:pt x="10058400" y="99059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E1A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7527" y="6874751"/>
              <a:ext cx="1336039" cy="45948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448" y="6775703"/>
              <a:ext cx="1175003" cy="94802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8746997" y="6887478"/>
            <a:ext cx="1080135" cy="3619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Inc</a:t>
            </a:r>
            <a:r>
              <a:rPr sz="1000" b="1" spc="6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4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Includer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Exc</a:t>
            </a:r>
            <a:r>
              <a:rPr sz="1000" b="1" spc="39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0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Excluder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787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75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2842" y="5527052"/>
          <a:ext cx="9923778" cy="36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6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marL="3175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SCN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Source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IDC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BSR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SDS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FLS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SRN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Nem.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Growth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Habit</a:t>
                      </a:r>
                      <a:r>
                        <a:rPr sz="800" b="1" spc="229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for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all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3175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Soybean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Cyst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Nematode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Iron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Deficiency</a:t>
                      </a:r>
                      <a:r>
                        <a:rPr sz="800" spc="6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Chlorosis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Brown Stem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Sudden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Death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Syndrome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Frogeye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Leaf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Spot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Southern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Root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-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Knot/Nematode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(M.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incognita)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products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Indeterminate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6050534"/>
            <a:ext cx="10058400" cy="1722120"/>
          </a:xfrm>
          <a:custGeom>
            <a:avLst/>
            <a:gdLst/>
            <a:ahLst/>
            <a:cxnLst/>
            <a:rect l="l" t="t" r="r" b="b"/>
            <a:pathLst>
              <a:path w="10058400" h="1722120">
                <a:moveTo>
                  <a:pt x="0" y="1721866"/>
                </a:moveTo>
                <a:lnTo>
                  <a:pt x="10058400" y="1721866"/>
                </a:lnTo>
                <a:lnTo>
                  <a:pt x="10058400" y="0"/>
                </a:lnTo>
                <a:lnTo>
                  <a:pt x="0" y="0"/>
                </a:lnTo>
                <a:lnTo>
                  <a:pt x="0" y="1721866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88714" y="6102602"/>
            <a:ext cx="13195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PLANT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 HEIGHT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</a:t>
            </a:r>
            <a:r>
              <a:rPr sz="1000" b="1" spc="2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MT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MS</a:t>
            </a:r>
            <a:r>
              <a:rPr sz="1000" b="1" spc="135" dirty="0">
                <a:solidFill>
                  <a:srgbClr val="FFFFFF"/>
                </a:solidFill>
                <a:latin typeface="Proxima Nova"/>
                <a:cs typeface="Proxima Nova"/>
              </a:rPr>
              <a:t>  </a:t>
            </a:r>
            <a:r>
              <a:rPr sz="1000" b="1" u="sng" spc="305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  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13" y="6102602"/>
            <a:ext cx="2067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NUMERIC RATING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SCALE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[Excellent]</a:t>
            </a:r>
            <a:r>
              <a:rPr sz="1000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1 -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9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[Poor]</a:t>
            </a:r>
            <a:endParaRPr sz="10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  <a:tabLst>
                <a:tab pos="513715" algn="l"/>
              </a:tabLst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 - ]</a:t>
            </a:r>
            <a:r>
              <a:rPr sz="1000" spc="13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spc="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Current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Data</a:t>
            </a:r>
            <a:r>
              <a:rPr sz="1000" spc="-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Not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Available RM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 Relative Maturity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9846" y="6102602"/>
            <a:ext cx="13722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HILUM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BL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BF</a:t>
            </a:r>
            <a:r>
              <a:rPr sz="1000" b="1" spc="1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Buff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IB</a:t>
            </a:r>
            <a:r>
              <a:rPr sz="1000" b="1" spc="4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Imperfect 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9294" y="6102602"/>
            <a:ext cx="14236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PUBESCENCE</a:t>
            </a:r>
            <a:r>
              <a:rPr sz="1000" b="1" spc="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spc="-35" dirty="0">
                <a:solidFill>
                  <a:srgbClr val="FFFFFF"/>
                </a:solidFill>
                <a:latin typeface="Proxima Nova"/>
                <a:cs typeface="Proxima Nova"/>
              </a:rPr>
              <a:t>LT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TW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Light</a:t>
            </a:r>
            <a:r>
              <a:rPr sz="1000" spc="-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TW</a:t>
            </a:r>
            <a:r>
              <a:rPr sz="1000" b="1" spc="45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12557" y="6102602"/>
            <a:ext cx="939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POD</a:t>
            </a:r>
            <a:r>
              <a:rPr sz="1000" b="1" spc="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TN</a:t>
            </a:r>
            <a:r>
              <a:rPr sz="1000" b="1" spc="6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Tan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BR</a:t>
            </a:r>
            <a:r>
              <a:rPr sz="1000" b="1" spc="66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Brown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46997" y="6102602"/>
            <a:ext cx="998219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FLOWER</a:t>
            </a:r>
            <a:r>
              <a:rPr sz="1000" b="1" spc="-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W</a:t>
            </a:r>
            <a:r>
              <a:rPr sz="1000" b="1" spc="50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White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</a:t>
            </a:r>
            <a:r>
              <a:rPr sz="1000" b="1" spc="2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Purple</a:t>
            </a:r>
            <a:endParaRPr sz="10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SALT</a:t>
            </a:r>
            <a:endParaRPr sz="1000">
              <a:latin typeface="Proxima Nova"/>
              <a:cs typeface="Proxima Nov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14300" y="111125"/>
          <a:ext cx="9884402" cy="5315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3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2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6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5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9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44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149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178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670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4513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147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Strengths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Pubescence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779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Hilum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95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Emergence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26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968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Fld.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Tol.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1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Mold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BSR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29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Charcoal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270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10489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Source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SCN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20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SDS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Chloride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38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S. Stem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Canker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SRN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Nem.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8E4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A24E34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287020" indent="147955">
                        <a:lnSpc>
                          <a:spcPct val="100000"/>
                        </a:lnSpc>
                        <a:spcBef>
                          <a:spcPts val="160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2.4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with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across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varying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growing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conditions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800" marR="190500" indent="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Sudden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Death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Syndrome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Iron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Deficiency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Chlorosis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3664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A26E33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69850" indent="147955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2.6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brings excellent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Illinois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Iowa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3200" indent="-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779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5570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A27E35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93980" indent="147955">
                        <a:lnSpc>
                          <a:spcPct val="100000"/>
                        </a:lnSpc>
                        <a:spcBef>
                          <a:spcPts val="484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2.7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15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3200" indent="-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 marR="67945" indent="3429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LT TW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Susc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30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A28E34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46050" indent="147955">
                        <a:lnSpc>
                          <a:spcPct val="100000"/>
                        </a:lnSpc>
                        <a:spcBef>
                          <a:spcPts val="229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2.8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brings excellent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across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geography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53975" indent="-3556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Rps1a/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seg1k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922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922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0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3030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A29E35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303530" indent="147955">
                        <a:lnSpc>
                          <a:spcPct val="100000"/>
                        </a:lnSpc>
                        <a:spcBef>
                          <a:spcPts val="160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2.9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with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this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broad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acre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product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very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A30E35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90170" indent="147955">
                        <a:lnSpc>
                          <a:spcPct val="100000"/>
                        </a:lnSpc>
                        <a:spcBef>
                          <a:spcPts val="160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3.0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22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Cyst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800" marR="504190" indent="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Great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Phytophthora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Rot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Rps3a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1" name="object 11"/>
          <p:cNvGrpSpPr/>
          <p:nvPr/>
        </p:nvGrpSpPr>
        <p:grpSpPr>
          <a:xfrm>
            <a:off x="0" y="5951473"/>
            <a:ext cx="10058400" cy="1753870"/>
            <a:chOff x="0" y="5951473"/>
            <a:chExt cx="10058400" cy="1753870"/>
          </a:xfrm>
        </p:grpSpPr>
        <p:sp>
          <p:nvSpPr>
            <p:cNvPr id="12" name="object 12"/>
            <p:cNvSpPr/>
            <p:nvPr/>
          </p:nvSpPr>
          <p:spPr>
            <a:xfrm>
              <a:off x="0" y="5951473"/>
              <a:ext cx="10058400" cy="99060"/>
            </a:xfrm>
            <a:custGeom>
              <a:avLst/>
              <a:gdLst/>
              <a:ahLst/>
              <a:cxnLst/>
              <a:rect l="l" t="t" r="r" b="b"/>
              <a:pathLst>
                <a:path w="10058400" h="99060">
                  <a:moveTo>
                    <a:pt x="10058400" y="0"/>
                  </a:moveTo>
                  <a:lnTo>
                    <a:pt x="0" y="0"/>
                  </a:lnTo>
                  <a:lnTo>
                    <a:pt x="0" y="99059"/>
                  </a:lnTo>
                  <a:lnTo>
                    <a:pt x="10058400" y="99059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E1A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7527" y="6856349"/>
              <a:ext cx="1336039" cy="45948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448" y="6757303"/>
              <a:ext cx="1175003" cy="948027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4188714" y="6854569"/>
            <a:ext cx="833119" cy="2095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S</a:t>
            </a:r>
            <a:r>
              <a:rPr sz="1000" b="1" spc="26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46997" y="6884541"/>
            <a:ext cx="1080135" cy="3619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Inc</a:t>
            </a:r>
            <a:r>
              <a:rPr sz="1000" b="1" spc="6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4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Includer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Exc</a:t>
            </a:r>
            <a:r>
              <a:rPr sz="1000" b="1" spc="39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0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Excluder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9469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75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2842" y="5527052"/>
          <a:ext cx="9923778" cy="36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6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marL="3175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SCN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Source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IDC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BSR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SDS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FLS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SRN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Nem.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Growth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Habit</a:t>
                      </a:r>
                      <a:r>
                        <a:rPr sz="800" b="1" spc="229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for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all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3175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Soybean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Cyst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Nematode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Iron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Deficiency</a:t>
                      </a:r>
                      <a:r>
                        <a:rPr sz="800" spc="6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Chlorosis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Brown Stem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Sudden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Death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Syndrome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Frogeye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Leaf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Spot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Southern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Root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-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Knot/Nematode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(M.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incognita)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products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Indeterminate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6050534"/>
            <a:ext cx="10058400" cy="1722120"/>
          </a:xfrm>
          <a:custGeom>
            <a:avLst/>
            <a:gdLst/>
            <a:ahLst/>
            <a:cxnLst/>
            <a:rect l="l" t="t" r="r" b="b"/>
            <a:pathLst>
              <a:path w="10058400" h="1722120">
                <a:moveTo>
                  <a:pt x="0" y="1721866"/>
                </a:moveTo>
                <a:lnTo>
                  <a:pt x="10058400" y="1721866"/>
                </a:lnTo>
                <a:lnTo>
                  <a:pt x="10058400" y="0"/>
                </a:lnTo>
                <a:lnTo>
                  <a:pt x="0" y="0"/>
                </a:lnTo>
                <a:lnTo>
                  <a:pt x="0" y="1721866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88714" y="6102602"/>
            <a:ext cx="13195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PLANT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 HEIGHT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</a:t>
            </a:r>
            <a:r>
              <a:rPr sz="1000" b="1" spc="2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MT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MS</a:t>
            </a:r>
            <a:r>
              <a:rPr sz="1000" b="1" spc="135" dirty="0">
                <a:solidFill>
                  <a:srgbClr val="FFFFFF"/>
                </a:solidFill>
                <a:latin typeface="Proxima Nova"/>
                <a:cs typeface="Proxima Nova"/>
              </a:rPr>
              <a:t>  </a:t>
            </a:r>
            <a:r>
              <a:rPr sz="1000" b="1" u="sng" spc="305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  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13" y="6102602"/>
            <a:ext cx="2067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NUMERIC RATING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SCALE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[Excellent]</a:t>
            </a:r>
            <a:r>
              <a:rPr sz="1000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1 -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9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[Poor]</a:t>
            </a:r>
            <a:endParaRPr sz="10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  <a:tabLst>
                <a:tab pos="513715" algn="l"/>
              </a:tabLst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 - ]</a:t>
            </a:r>
            <a:r>
              <a:rPr sz="1000" spc="13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spc="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Current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Data</a:t>
            </a:r>
            <a:r>
              <a:rPr sz="1000" spc="-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Not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Available RM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 Relative Maturity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9846" y="6102602"/>
            <a:ext cx="13722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HILUM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BL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BF</a:t>
            </a:r>
            <a:r>
              <a:rPr sz="1000" b="1" spc="1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Buff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IB</a:t>
            </a:r>
            <a:r>
              <a:rPr sz="1000" b="1" spc="4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Imperfect 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9294" y="6102602"/>
            <a:ext cx="14236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PUBESCENCE</a:t>
            </a:r>
            <a:r>
              <a:rPr sz="1000" b="1" spc="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spc="-35" dirty="0">
                <a:solidFill>
                  <a:srgbClr val="FFFFFF"/>
                </a:solidFill>
                <a:latin typeface="Proxima Nova"/>
                <a:cs typeface="Proxima Nova"/>
              </a:rPr>
              <a:t>LT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TW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Light</a:t>
            </a:r>
            <a:r>
              <a:rPr sz="1000" spc="-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TW</a:t>
            </a:r>
            <a:r>
              <a:rPr sz="1000" b="1" spc="45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12557" y="6102602"/>
            <a:ext cx="939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POD</a:t>
            </a:r>
            <a:r>
              <a:rPr sz="1000" b="1" spc="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TN</a:t>
            </a:r>
            <a:r>
              <a:rPr sz="1000" b="1" spc="6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Tan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BR</a:t>
            </a:r>
            <a:r>
              <a:rPr sz="1000" b="1" spc="66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Brown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46997" y="6102602"/>
            <a:ext cx="998219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FLOWER</a:t>
            </a:r>
            <a:r>
              <a:rPr sz="1000" b="1" spc="-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W</a:t>
            </a:r>
            <a:r>
              <a:rPr sz="1000" b="1" spc="50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White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</a:t>
            </a:r>
            <a:r>
              <a:rPr sz="1000" b="1" spc="2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Purple</a:t>
            </a:r>
            <a:endParaRPr sz="10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SALT</a:t>
            </a:r>
            <a:endParaRPr sz="1000">
              <a:latin typeface="Proxima Nova"/>
              <a:cs typeface="Proxima Nov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84879" y="107950"/>
            <a:ext cx="1477645" cy="1160780"/>
            <a:chOff x="3484879" y="107950"/>
            <a:chExt cx="1477645" cy="1160780"/>
          </a:xfrm>
        </p:grpSpPr>
        <p:sp>
          <p:nvSpPr>
            <p:cNvPr id="11" name="object 11"/>
            <p:cNvSpPr/>
            <p:nvPr/>
          </p:nvSpPr>
          <p:spPr>
            <a:xfrm>
              <a:off x="3491230" y="114299"/>
              <a:ext cx="1464945" cy="1148080"/>
            </a:xfrm>
            <a:custGeom>
              <a:avLst/>
              <a:gdLst/>
              <a:ahLst/>
              <a:cxnLst/>
              <a:rect l="l" t="t" r="r" b="b"/>
              <a:pathLst>
                <a:path w="1464945" h="1148080">
                  <a:moveTo>
                    <a:pt x="861301" y="0"/>
                  </a:moveTo>
                  <a:lnTo>
                    <a:pt x="541274" y="0"/>
                  </a:lnTo>
                  <a:lnTo>
                    <a:pt x="312674" y="0"/>
                  </a:lnTo>
                  <a:lnTo>
                    <a:pt x="0" y="0"/>
                  </a:lnTo>
                  <a:lnTo>
                    <a:pt x="0" y="1147572"/>
                  </a:lnTo>
                  <a:lnTo>
                    <a:pt x="312674" y="1147572"/>
                  </a:lnTo>
                  <a:lnTo>
                    <a:pt x="541274" y="1147572"/>
                  </a:lnTo>
                  <a:lnTo>
                    <a:pt x="861301" y="1147572"/>
                  </a:lnTo>
                  <a:lnTo>
                    <a:pt x="861301" y="0"/>
                  </a:lnTo>
                  <a:close/>
                </a:path>
                <a:path w="1464945" h="1148080">
                  <a:moveTo>
                    <a:pt x="1464818" y="0"/>
                  </a:moveTo>
                  <a:lnTo>
                    <a:pt x="1172210" y="0"/>
                  </a:lnTo>
                  <a:lnTo>
                    <a:pt x="861314" y="0"/>
                  </a:lnTo>
                  <a:lnTo>
                    <a:pt x="861314" y="1147572"/>
                  </a:lnTo>
                  <a:lnTo>
                    <a:pt x="1172210" y="1147572"/>
                  </a:lnTo>
                  <a:lnTo>
                    <a:pt x="1464818" y="1147572"/>
                  </a:lnTo>
                  <a:lnTo>
                    <a:pt x="1464818" y="0"/>
                  </a:lnTo>
                  <a:close/>
                </a:path>
              </a:pathLst>
            </a:custGeom>
            <a:solidFill>
              <a:srgbClr val="8E43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91229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03903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32503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52543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63439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56047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5306314" y="114300"/>
            <a:ext cx="4643120" cy="1148080"/>
            <a:chOff x="5306314" y="114300"/>
            <a:chExt cx="4643120" cy="1148080"/>
          </a:xfrm>
        </p:grpSpPr>
        <p:sp>
          <p:nvSpPr>
            <p:cNvPr id="19" name="object 19"/>
            <p:cNvSpPr/>
            <p:nvPr/>
          </p:nvSpPr>
          <p:spPr>
            <a:xfrm>
              <a:off x="5312664" y="114299"/>
              <a:ext cx="4636770" cy="1148080"/>
            </a:xfrm>
            <a:custGeom>
              <a:avLst/>
              <a:gdLst/>
              <a:ahLst/>
              <a:cxnLst/>
              <a:rect l="l" t="t" r="r" b="b"/>
              <a:pathLst>
                <a:path w="4636770" h="1148080">
                  <a:moveTo>
                    <a:pt x="1924342" y="0"/>
                  </a:moveTo>
                  <a:lnTo>
                    <a:pt x="1924342" y="0"/>
                  </a:lnTo>
                  <a:lnTo>
                    <a:pt x="0" y="0"/>
                  </a:lnTo>
                  <a:lnTo>
                    <a:pt x="0" y="1147572"/>
                  </a:lnTo>
                  <a:lnTo>
                    <a:pt x="1924342" y="1147572"/>
                  </a:lnTo>
                  <a:lnTo>
                    <a:pt x="1924342" y="0"/>
                  </a:lnTo>
                  <a:close/>
                </a:path>
                <a:path w="4636770" h="1148080">
                  <a:moveTo>
                    <a:pt x="4636262" y="0"/>
                  </a:moveTo>
                  <a:lnTo>
                    <a:pt x="4636262" y="0"/>
                  </a:lnTo>
                  <a:lnTo>
                    <a:pt x="1924354" y="0"/>
                  </a:lnTo>
                  <a:lnTo>
                    <a:pt x="1924354" y="1147572"/>
                  </a:lnTo>
                  <a:lnTo>
                    <a:pt x="4636262" y="1147572"/>
                  </a:lnTo>
                  <a:lnTo>
                    <a:pt x="4636262" y="0"/>
                  </a:lnTo>
                  <a:close/>
                </a:path>
              </a:pathLst>
            </a:custGeom>
            <a:solidFill>
              <a:srgbClr val="8E43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12664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68696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843016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82512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651797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944405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37013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483901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767365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97717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08613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4646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210040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653986" y="114300"/>
              <a:ext cx="0" cy="1148080"/>
            </a:xfrm>
            <a:custGeom>
              <a:avLst/>
              <a:gdLst/>
              <a:ahLst/>
              <a:cxnLst/>
              <a:rect l="l" t="t" r="r" b="b"/>
              <a:pathLst>
                <a:path h="1148080">
                  <a:moveTo>
                    <a:pt x="0" y="114757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114300" y="1939925"/>
            <a:ext cx="8494395" cy="587375"/>
            <a:chOff x="114300" y="1939925"/>
            <a:chExt cx="8494395" cy="587375"/>
          </a:xfrm>
        </p:grpSpPr>
        <p:sp>
          <p:nvSpPr>
            <p:cNvPr id="35" name="object 35"/>
            <p:cNvSpPr/>
            <p:nvPr/>
          </p:nvSpPr>
          <p:spPr>
            <a:xfrm>
              <a:off x="114300" y="1943099"/>
              <a:ext cx="8494395" cy="581025"/>
            </a:xfrm>
            <a:custGeom>
              <a:avLst/>
              <a:gdLst/>
              <a:ahLst/>
              <a:cxnLst/>
              <a:rect l="l" t="t" r="r" b="b"/>
              <a:pathLst>
                <a:path w="8494395" h="581025">
                  <a:moveTo>
                    <a:pt x="4238231" y="0"/>
                  </a:moveTo>
                  <a:lnTo>
                    <a:pt x="4238231" y="0"/>
                  </a:lnTo>
                  <a:lnTo>
                    <a:pt x="0" y="0"/>
                  </a:lnTo>
                  <a:lnTo>
                    <a:pt x="0" y="580644"/>
                  </a:lnTo>
                  <a:lnTo>
                    <a:pt x="4238231" y="580644"/>
                  </a:lnTo>
                  <a:lnTo>
                    <a:pt x="4238231" y="0"/>
                  </a:lnTo>
                  <a:close/>
                </a:path>
                <a:path w="8494395" h="581025">
                  <a:moveTo>
                    <a:pt x="7122706" y="0"/>
                  </a:moveTo>
                  <a:lnTo>
                    <a:pt x="7122706" y="0"/>
                  </a:lnTo>
                  <a:lnTo>
                    <a:pt x="4238244" y="0"/>
                  </a:lnTo>
                  <a:lnTo>
                    <a:pt x="4238244" y="580644"/>
                  </a:lnTo>
                  <a:lnTo>
                    <a:pt x="7122706" y="580644"/>
                  </a:lnTo>
                  <a:lnTo>
                    <a:pt x="7122706" y="0"/>
                  </a:lnTo>
                  <a:close/>
                </a:path>
                <a:path w="8494395" h="581025">
                  <a:moveTo>
                    <a:pt x="8494319" y="0"/>
                  </a:moveTo>
                  <a:lnTo>
                    <a:pt x="8183423" y="0"/>
                  </a:lnTo>
                  <a:lnTo>
                    <a:pt x="7653071" y="0"/>
                  </a:lnTo>
                  <a:lnTo>
                    <a:pt x="7369607" y="0"/>
                  </a:lnTo>
                  <a:lnTo>
                    <a:pt x="7122719" y="0"/>
                  </a:lnTo>
                  <a:lnTo>
                    <a:pt x="7122719" y="580644"/>
                  </a:lnTo>
                  <a:lnTo>
                    <a:pt x="7369607" y="580644"/>
                  </a:lnTo>
                  <a:lnTo>
                    <a:pt x="7653071" y="580644"/>
                  </a:lnTo>
                  <a:lnTo>
                    <a:pt x="8183423" y="580644"/>
                  </a:lnTo>
                  <a:lnTo>
                    <a:pt x="8494319" y="580644"/>
                  </a:lnTo>
                  <a:lnTo>
                    <a:pt x="8494319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4300" y="1943100"/>
              <a:ext cx="725170" cy="0"/>
            </a:xfrm>
            <a:custGeom>
              <a:avLst/>
              <a:gdLst/>
              <a:ahLst/>
              <a:cxnLst/>
              <a:rect l="l" t="t" r="r" b="b"/>
              <a:pathLst>
                <a:path w="725169">
                  <a:moveTo>
                    <a:pt x="0" y="0"/>
                  </a:moveTo>
                  <a:lnTo>
                    <a:pt x="72517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39469" y="1943100"/>
              <a:ext cx="2651760" cy="0"/>
            </a:xfrm>
            <a:custGeom>
              <a:avLst/>
              <a:gdLst/>
              <a:ahLst/>
              <a:cxnLst/>
              <a:rect l="l" t="t" r="r" b="b"/>
              <a:pathLst>
                <a:path w="2651760">
                  <a:moveTo>
                    <a:pt x="0" y="0"/>
                  </a:moveTo>
                  <a:lnTo>
                    <a:pt x="265176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491229" y="1943100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67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03903" y="1943100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032503" y="1943100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52544" y="1943100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663440" y="1943100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956047" y="1943100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61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312664" y="1943100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39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68696" y="1943100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2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843015" y="1943100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382511" y="1943100"/>
              <a:ext cx="269875" cy="0"/>
            </a:xfrm>
            <a:custGeom>
              <a:avLst/>
              <a:gdLst/>
              <a:ahLst/>
              <a:cxnLst/>
              <a:rect l="l" t="t" r="r" b="b"/>
              <a:pathLst>
                <a:path w="269875">
                  <a:moveTo>
                    <a:pt x="0" y="0"/>
                  </a:moveTo>
                  <a:lnTo>
                    <a:pt x="26929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651797" y="1943100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944405" y="1943100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237014" y="1943100"/>
              <a:ext cx="247015" cy="0"/>
            </a:xfrm>
            <a:custGeom>
              <a:avLst/>
              <a:gdLst/>
              <a:ahLst/>
              <a:cxnLst/>
              <a:rect l="l" t="t" r="r" b="b"/>
              <a:pathLst>
                <a:path w="247015">
                  <a:moveTo>
                    <a:pt x="0" y="0"/>
                  </a:moveTo>
                  <a:lnTo>
                    <a:pt x="24688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483902" y="1943100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>
                  <a:moveTo>
                    <a:pt x="0" y="0"/>
                  </a:moveTo>
                  <a:lnTo>
                    <a:pt x="28346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767365" y="1943100"/>
              <a:ext cx="530860" cy="0"/>
            </a:xfrm>
            <a:custGeom>
              <a:avLst/>
              <a:gdLst/>
              <a:ahLst/>
              <a:cxnLst/>
              <a:rect l="l" t="t" r="r" b="b"/>
              <a:pathLst>
                <a:path w="530859">
                  <a:moveTo>
                    <a:pt x="0" y="0"/>
                  </a:moveTo>
                  <a:lnTo>
                    <a:pt x="53035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297717" y="1943100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14300" y="2523744"/>
              <a:ext cx="725170" cy="0"/>
            </a:xfrm>
            <a:custGeom>
              <a:avLst/>
              <a:gdLst/>
              <a:ahLst/>
              <a:cxnLst/>
              <a:rect l="l" t="t" r="r" b="b"/>
              <a:pathLst>
                <a:path w="725169">
                  <a:moveTo>
                    <a:pt x="0" y="0"/>
                  </a:moveTo>
                  <a:lnTo>
                    <a:pt x="72517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39469" y="2523744"/>
              <a:ext cx="2651760" cy="0"/>
            </a:xfrm>
            <a:custGeom>
              <a:avLst/>
              <a:gdLst/>
              <a:ahLst/>
              <a:cxnLst/>
              <a:rect l="l" t="t" r="r" b="b"/>
              <a:pathLst>
                <a:path w="2651760">
                  <a:moveTo>
                    <a:pt x="0" y="0"/>
                  </a:moveTo>
                  <a:lnTo>
                    <a:pt x="265176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491229" y="2523744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67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803903" y="2523744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032503" y="2523744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767365" y="2523744"/>
              <a:ext cx="530860" cy="0"/>
            </a:xfrm>
            <a:custGeom>
              <a:avLst/>
              <a:gdLst/>
              <a:ahLst/>
              <a:cxnLst/>
              <a:rect l="l" t="t" r="r" b="b"/>
              <a:pathLst>
                <a:path w="530859">
                  <a:moveTo>
                    <a:pt x="0" y="0"/>
                  </a:moveTo>
                  <a:lnTo>
                    <a:pt x="53035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297717" y="2523744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114300" y="3252089"/>
            <a:ext cx="8494395" cy="610235"/>
            <a:chOff x="114300" y="3252089"/>
            <a:chExt cx="8494395" cy="610235"/>
          </a:xfrm>
        </p:grpSpPr>
        <p:sp>
          <p:nvSpPr>
            <p:cNvPr id="62" name="object 62"/>
            <p:cNvSpPr/>
            <p:nvPr/>
          </p:nvSpPr>
          <p:spPr>
            <a:xfrm>
              <a:off x="114300" y="3255263"/>
              <a:ext cx="8494395" cy="603885"/>
            </a:xfrm>
            <a:custGeom>
              <a:avLst/>
              <a:gdLst/>
              <a:ahLst/>
              <a:cxnLst/>
              <a:rect l="l" t="t" r="r" b="b"/>
              <a:pathLst>
                <a:path w="8494395" h="603885">
                  <a:moveTo>
                    <a:pt x="4238231" y="0"/>
                  </a:moveTo>
                  <a:lnTo>
                    <a:pt x="4238231" y="0"/>
                  </a:lnTo>
                  <a:lnTo>
                    <a:pt x="0" y="0"/>
                  </a:lnTo>
                  <a:lnTo>
                    <a:pt x="0" y="603504"/>
                  </a:lnTo>
                  <a:lnTo>
                    <a:pt x="4238231" y="603504"/>
                  </a:lnTo>
                  <a:lnTo>
                    <a:pt x="4238231" y="0"/>
                  </a:lnTo>
                  <a:close/>
                </a:path>
                <a:path w="8494395" h="603885">
                  <a:moveTo>
                    <a:pt x="7122706" y="0"/>
                  </a:moveTo>
                  <a:lnTo>
                    <a:pt x="7122706" y="0"/>
                  </a:lnTo>
                  <a:lnTo>
                    <a:pt x="4238244" y="0"/>
                  </a:lnTo>
                  <a:lnTo>
                    <a:pt x="4238244" y="603504"/>
                  </a:lnTo>
                  <a:lnTo>
                    <a:pt x="7122706" y="603504"/>
                  </a:lnTo>
                  <a:lnTo>
                    <a:pt x="7122706" y="0"/>
                  </a:lnTo>
                  <a:close/>
                </a:path>
                <a:path w="8494395" h="603885">
                  <a:moveTo>
                    <a:pt x="8494319" y="0"/>
                  </a:moveTo>
                  <a:lnTo>
                    <a:pt x="8183423" y="0"/>
                  </a:lnTo>
                  <a:lnTo>
                    <a:pt x="7653071" y="0"/>
                  </a:lnTo>
                  <a:lnTo>
                    <a:pt x="7369607" y="0"/>
                  </a:lnTo>
                  <a:lnTo>
                    <a:pt x="7122719" y="0"/>
                  </a:lnTo>
                  <a:lnTo>
                    <a:pt x="7122719" y="603504"/>
                  </a:lnTo>
                  <a:lnTo>
                    <a:pt x="7369607" y="603504"/>
                  </a:lnTo>
                  <a:lnTo>
                    <a:pt x="7653071" y="603504"/>
                  </a:lnTo>
                  <a:lnTo>
                    <a:pt x="8183423" y="603504"/>
                  </a:lnTo>
                  <a:lnTo>
                    <a:pt x="8494319" y="603504"/>
                  </a:lnTo>
                  <a:lnTo>
                    <a:pt x="8494319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14300" y="3255264"/>
              <a:ext cx="725170" cy="0"/>
            </a:xfrm>
            <a:custGeom>
              <a:avLst/>
              <a:gdLst/>
              <a:ahLst/>
              <a:cxnLst/>
              <a:rect l="l" t="t" r="r" b="b"/>
              <a:pathLst>
                <a:path w="725169">
                  <a:moveTo>
                    <a:pt x="0" y="0"/>
                  </a:moveTo>
                  <a:lnTo>
                    <a:pt x="72517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39469" y="3255264"/>
              <a:ext cx="2651760" cy="0"/>
            </a:xfrm>
            <a:custGeom>
              <a:avLst/>
              <a:gdLst/>
              <a:ahLst/>
              <a:cxnLst/>
              <a:rect l="l" t="t" r="r" b="b"/>
              <a:pathLst>
                <a:path w="2651760">
                  <a:moveTo>
                    <a:pt x="0" y="0"/>
                  </a:moveTo>
                  <a:lnTo>
                    <a:pt x="265176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491229" y="3255264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67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803903" y="3255264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032503" y="3255264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352544" y="3255264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663440" y="3255264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956047" y="3255264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61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312664" y="3255264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39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568696" y="3255264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2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43015" y="3255264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382511" y="3255264"/>
              <a:ext cx="269875" cy="0"/>
            </a:xfrm>
            <a:custGeom>
              <a:avLst/>
              <a:gdLst/>
              <a:ahLst/>
              <a:cxnLst/>
              <a:rect l="l" t="t" r="r" b="b"/>
              <a:pathLst>
                <a:path w="269875">
                  <a:moveTo>
                    <a:pt x="0" y="0"/>
                  </a:moveTo>
                  <a:lnTo>
                    <a:pt x="26929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651797" y="3255264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944405" y="3255264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7014" y="3255264"/>
              <a:ext cx="247015" cy="0"/>
            </a:xfrm>
            <a:custGeom>
              <a:avLst/>
              <a:gdLst/>
              <a:ahLst/>
              <a:cxnLst/>
              <a:rect l="l" t="t" r="r" b="b"/>
              <a:pathLst>
                <a:path w="247015">
                  <a:moveTo>
                    <a:pt x="0" y="0"/>
                  </a:moveTo>
                  <a:lnTo>
                    <a:pt x="24688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483902" y="3255264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>
                  <a:moveTo>
                    <a:pt x="0" y="0"/>
                  </a:moveTo>
                  <a:lnTo>
                    <a:pt x="28346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767365" y="3255264"/>
              <a:ext cx="530860" cy="0"/>
            </a:xfrm>
            <a:custGeom>
              <a:avLst/>
              <a:gdLst/>
              <a:ahLst/>
              <a:cxnLst/>
              <a:rect l="l" t="t" r="r" b="b"/>
              <a:pathLst>
                <a:path w="530859">
                  <a:moveTo>
                    <a:pt x="0" y="0"/>
                  </a:moveTo>
                  <a:lnTo>
                    <a:pt x="53035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297717" y="3255264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14300" y="3858768"/>
              <a:ext cx="725170" cy="0"/>
            </a:xfrm>
            <a:custGeom>
              <a:avLst/>
              <a:gdLst/>
              <a:ahLst/>
              <a:cxnLst/>
              <a:rect l="l" t="t" r="r" b="b"/>
              <a:pathLst>
                <a:path w="725169">
                  <a:moveTo>
                    <a:pt x="0" y="0"/>
                  </a:moveTo>
                  <a:lnTo>
                    <a:pt x="72517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39469" y="3858768"/>
              <a:ext cx="2651760" cy="0"/>
            </a:xfrm>
            <a:custGeom>
              <a:avLst/>
              <a:gdLst/>
              <a:ahLst/>
              <a:cxnLst/>
              <a:rect l="l" t="t" r="r" b="b"/>
              <a:pathLst>
                <a:path w="2651760">
                  <a:moveTo>
                    <a:pt x="0" y="0"/>
                  </a:moveTo>
                  <a:lnTo>
                    <a:pt x="265176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7717" y="3858768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4" name="object 84"/>
          <p:cNvGrpSpPr/>
          <p:nvPr/>
        </p:nvGrpSpPr>
        <p:grpSpPr>
          <a:xfrm>
            <a:off x="114300" y="4694355"/>
            <a:ext cx="9834880" cy="737235"/>
            <a:chOff x="114300" y="4694355"/>
            <a:chExt cx="9834880" cy="737235"/>
          </a:xfrm>
        </p:grpSpPr>
        <p:sp>
          <p:nvSpPr>
            <p:cNvPr id="85" name="object 85"/>
            <p:cNvSpPr/>
            <p:nvPr/>
          </p:nvSpPr>
          <p:spPr>
            <a:xfrm>
              <a:off x="114300" y="4697526"/>
              <a:ext cx="9834880" cy="730885"/>
            </a:xfrm>
            <a:custGeom>
              <a:avLst/>
              <a:gdLst/>
              <a:ahLst/>
              <a:cxnLst/>
              <a:rect l="l" t="t" r="r" b="b"/>
              <a:pathLst>
                <a:path w="9834880" h="730885">
                  <a:moveTo>
                    <a:pt x="4238231" y="0"/>
                  </a:moveTo>
                  <a:lnTo>
                    <a:pt x="4238231" y="0"/>
                  </a:lnTo>
                  <a:lnTo>
                    <a:pt x="0" y="0"/>
                  </a:lnTo>
                  <a:lnTo>
                    <a:pt x="0" y="730834"/>
                  </a:lnTo>
                  <a:lnTo>
                    <a:pt x="4238231" y="730834"/>
                  </a:lnTo>
                  <a:lnTo>
                    <a:pt x="4238231" y="0"/>
                  </a:lnTo>
                  <a:close/>
                </a:path>
                <a:path w="9834880" h="730885">
                  <a:moveTo>
                    <a:pt x="7122706" y="0"/>
                  </a:moveTo>
                  <a:lnTo>
                    <a:pt x="7122706" y="0"/>
                  </a:lnTo>
                  <a:lnTo>
                    <a:pt x="4238244" y="0"/>
                  </a:lnTo>
                  <a:lnTo>
                    <a:pt x="4238244" y="730834"/>
                  </a:lnTo>
                  <a:lnTo>
                    <a:pt x="7122706" y="730834"/>
                  </a:lnTo>
                  <a:lnTo>
                    <a:pt x="7122706" y="0"/>
                  </a:lnTo>
                  <a:close/>
                </a:path>
                <a:path w="9834880" h="730885">
                  <a:moveTo>
                    <a:pt x="9834626" y="0"/>
                  </a:moveTo>
                  <a:lnTo>
                    <a:pt x="9834626" y="0"/>
                  </a:lnTo>
                  <a:lnTo>
                    <a:pt x="7122719" y="0"/>
                  </a:lnTo>
                  <a:lnTo>
                    <a:pt x="7122719" y="730834"/>
                  </a:lnTo>
                  <a:lnTo>
                    <a:pt x="9834626" y="730834"/>
                  </a:lnTo>
                  <a:lnTo>
                    <a:pt x="9834626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14300" y="4697530"/>
              <a:ext cx="725170" cy="0"/>
            </a:xfrm>
            <a:custGeom>
              <a:avLst/>
              <a:gdLst/>
              <a:ahLst/>
              <a:cxnLst/>
              <a:rect l="l" t="t" r="r" b="b"/>
              <a:pathLst>
                <a:path w="725169">
                  <a:moveTo>
                    <a:pt x="0" y="0"/>
                  </a:moveTo>
                  <a:lnTo>
                    <a:pt x="72517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39469" y="4697530"/>
              <a:ext cx="2651760" cy="0"/>
            </a:xfrm>
            <a:custGeom>
              <a:avLst/>
              <a:gdLst/>
              <a:ahLst/>
              <a:cxnLst/>
              <a:rect l="l" t="t" r="r" b="b"/>
              <a:pathLst>
                <a:path w="2651760">
                  <a:moveTo>
                    <a:pt x="0" y="0"/>
                  </a:moveTo>
                  <a:lnTo>
                    <a:pt x="265176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491229" y="4697530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67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803903" y="4697530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032503" y="4697530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352544" y="4697530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663440" y="4697530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956047" y="4697530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61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312664" y="4697530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39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568696" y="4697530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2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43015" y="4697530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382511" y="4697530"/>
              <a:ext cx="269875" cy="0"/>
            </a:xfrm>
            <a:custGeom>
              <a:avLst/>
              <a:gdLst/>
              <a:ahLst/>
              <a:cxnLst/>
              <a:rect l="l" t="t" r="r" b="b"/>
              <a:pathLst>
                <a:path w="269875">
                  <a:moveTo>
                    <a:pt x="0" y="0"/>
                  </a:moveTo>
                  <a:lnTo>
                    <a:pt x="26929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651797" y="4697530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944405" y="4697530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7237014" y="4697530"/>
              <a:ext cx="247015" cy="0"/>
            </a:xfrm>
            <a:custGeom>
              <a:avLst/>
              <a:gdLst/>
              <a:ahLst/>
              <a:cxnLst/>
              <a:rect l="l" t="t" r="r" b="b"/>
              <a:pathLst>
                <a:path w="247015">
                  <a:moveTo>
                    <a:pt x="0" y="0"/>
                  </a:moveTo>
                  <a:lnTo>
                    <a:pt x="24688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483902" y="4697530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>
                  <a:moveTo>
                    <a:pt x="0" y="0"/>
                  </a:moveTo>
                  <a:lnTo>
                    <a:pt x="28346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767365" y="4697530"/>
              <a:ext cx="530860" cy="0"/>
            </a:xfrm>
            <a:custGeom>
              <a:avLst/>
              <a:gdLst/>
              <a:ahLst/>
              <a:cxnLst/>
              <a:rect l="l" t="t" r="r" b="b"/>
              <a:pathLst>
                <a:path w="530859">
                  <a:moveTo>
                    <a:pt x="0" y="0"/>
                  </a:moveTo>
                  <a:lnTo>
                    <a:pt x="53035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97717" y="4697530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608614" y="4697530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864647" y="4697530"/>
              <a:ext cx="345440" cy="0"/>
            </a:xfrm>
            <a:custGeom>
              <a:avLst/>
              <a:gdLst/>
              <a:ahLst/>
              <a:cxnLst/>
              <a:rect l="l" t="t" r="r" b="b"/>
              <a:pathLst>
                <a:path w="345440">
                  <a:moveTo>
                    <a:pt x="0" y="0"/>
                  </a:moveTo>
                  <a:lnTo>
                    <a:pt x="34538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210040" y="4697530"/>
              <a:ext cx="444500" cy="0"/>
            </a:xfrm>
            <a:custGeom>
              <a:avLst/>
              <a:gdLst/>
              <a:ahLst/>
              <a:cxnLst/>
              <a:rect l="l" t="t" r="r" b="b"/>
              <a:pathLst>
                <a:path w="444500">
                  <a:moveTo>
                    <a:pt x="0" y="0"/>
                  </a:moveTo>
                  <a:lnTo>
                    <a:pt x="443941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53985" y="4697530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>
                  <a:moveTo>
                    <a:pt x="0" y="0"/>
                  </a:moveTo>
                  <a:lnTo>
                    <a:pt x="29494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14300" y="5428361"/>
              <a:ext cx="725170" cy="0"/>
            </a:xfrm>
            <a:custGeom>
              <a:avLst/>
              <a:gdLst/>
              <a:ahLst/>
              <a:cxnLst/>
              <a:rect l="l" t="t" r="r" b="b"/>
              <a:pathLst>
                <a:path w="725169">
                  <a:moveTo>
                    <a:pt x="0" y="0"/>
                  </a:moveTo>
                  <a:lnTo>
                    <a:pt x="72517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9469" y="5428361"/>
              <a:ext cx="2651760" cy="0"/>
            </a:xfrm>
            <a:custGeom>
              <a:avLst/>
              <a:gdLst/>
              <a:ahLst/>
              <a:cxnLst/>
              <a:rect l="l" t="t" r="r" b="b"/>
              <a:pathLst>
                <a:path w="2651760">
                  <a:moveTo>
                    <a:pt x="0" y="0"/>
                  </a:moveTo>
                  <a:lnTo>
                    <a:pt x="265176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491229" y="5428361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67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803903" y="5428361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032503" y="5428361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352544" y="5428361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663440" y="5428361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956047" y="5428361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61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312664" y="5428361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39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568696" y="5428361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2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43015" y="5428361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382511" y="5428361"/>
              <a:ext cx="269875" cy="0"/>
            </a:xfrm>
            <a:custGeom>
              <a:avLst/>
              <a:gdLst/>
              <a:ahLst/>
              <a:cxnLst/>
              <a:rect l="l" t="t" r="r" b="b"/>
              <a:pathLst>
                <a:path w="269875">
                  <a:moveTo>
                    <a:pt x="0" y="0"/>
                  </a:moveTo>
                  <a:lnTo>
                    <a:pt x="26929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651797" y="5428361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944405" y="5428361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237014" y="5428361"/>
              <a:ext cx="247015" cy="0"/>
            </a:xfrm>
            <a:custGeom>
              <a:avLst/>
              <a:gdLst/>
              <a:ahLst/>
              <a:cxnLst/>
              <a:rect l="l" t="t" r="r" b="b"/>
              <a:pathLst>
                <a:path w="247015">
                  <a:moveTo>
                    <a:pt x="0" y="0"/>
                  </a:moveTo>
                  <a:lnTo>
                    <a:pt x="24688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7483902" y="5428361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>
                  <a:moveTo>
                    <a:pt x="0" y="0"/>
                  </a:moveTo>
                  <a:lnTo>
                    <a:pt x="28346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7767365" y="5428361"/>
              <a:ext cx="530860" cy="0"/>
            </a:xfrm>
            <a:custGeom>
              <a:avLst/>
              <a:gdLst/>
              <a:ahLst/>
              <a:cxnLst/>
              <a:rect l="l" t="t" r="r" b="b"/>
              <a:pathLst>
                <a:path w="530859">
                  <a:moveTo>
                    <a:pt x="0" y="0"/>
                  </a:moveTo>
                  <a:lnTo>
                    <a:pt x="53035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8297717" y="5428361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8608614" y="5428361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8864647" y="5428361"/>
              <a:ext cx="345440" cy="0"/>
            </a:xfrm>
            <a:custGeom>
              <a:avLst/>
              <a:gdLst/>
              <a:ahLst/>
              <a:cxnLst/>
              <a:rect l="l" t="t" r="r" b="b"/>
              <a:pathLst>
                <a:path w="345440">
                  <a:moveTo>
                    <a:pt x="0" y="0"/>
                  </a:moveTo>
                  <a:lnTo>
                    <a:pt x="34538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210040" y="5428361"/>
              <a:ext cx="444500" cy="0"/>
            </a:xfrm>
            <a:custGeom>
              <a:avLst/>
              <a:gdLst/>
              <a:ahLst/>
              <a:cxnLst/>
              <a:rect l="l" t="t" r="r" b="b"/>
              <a:pathLst>
                <a:path w="444500">
                  <a:moveTo>
                    <a:pt x="0" y="0"/>
                  </a:moveTo>
                  <a:lnTo>
                    <a:pt x="443941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653985" y="5428361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>
                  <a:moveTo>
                    <a:pt x="0" y="0"/>
                  </a:moveTo>
                  <a:lnTo>
                    <a:pt x="29494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0" name="object 130"/>
          <p:cNvGrpSpPr/>
          <p:nvPr/>
        </p:nvGrpSpPr>
        <p:grpSpPr>
          <a:xfrm>
            <a:off x="8608614" y="1939925"/>
            <a:ext cx="1340485" cy="6350"/>
            <a:chOff x="8608614" y="1939925"/>
            <a:chExt cx="1340485" cy="6350"/>
          </a:xfrm>
        </p:grpSpPr>
        <p:sp>
          <p:nvSpPr>
            <p:cNvPr id="131" name="object 131"/>
            <p:cNvSpPr/>
            <p:nvPr/>
          </p:nvSpPr>
          <p:spPr>
            <a:xfrm>
              <a:off x="8608614" y="1943100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8864647" y="1943100"/>
              <a:ext cx="345440" cy="0"/>
            </a:xfrm>
            <a:custGeom>
              <a:avLst/>
              <a:gdLst/>
              <a:ahLst/>
              <a:cxnLst/>
              <a:rect l="l" t="t" r="r" b="b"/>
              <a:pathLst>
                <a:path w="345440">
                  <a:moveTo>
                    <a:pt x="0" y="0"/>
                  </a:moveTo>
                  <a:lnTo>
                    <a:pt x="34538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210040" y="1943100"/>
              <a:ext cx="444500" cy="0"/>
            </a:xfrm>
            <a:custGeom>
              <a:avLst/>
              <a:gdLst/>
              <a:ahLst/>
              <a:cxnLst/>
              <a:rect l="l" t="t" r="r" b="b"/>
              <a:pathLst>
                <a:path w="444500">
                  <a:moveTo>
                    <a:pt x="0" y="0"/>
                  </a:moveTo>
                  <a:lnTo>
                    <a:pt x="443941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653986" y="1943100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>
                  <a:moveTo>
                    <a:pt x="0" y="0"/>
                  </a:moveTo>
                  <a:lnTo>
                    <a:pt x="29494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5" name="object 135"/>
          <p:cNvGrpSpPr/>
          <p:nvPr/>
        </p:nvGrpSpPr>
        <p:grpSpPr>
          <a:xfrm>
            <a:off x="4352544" y="2520569"/>
            <a:ext cx="3415029" cy="6350"/>
            <a:chOff x="4352544" y="2520569"/>
            <a:chExt cx="3415029" cy="6350"/>
          </a:xfrm>
        </p:grpSpPr>
        <p:sp>
          <p:nvSpPr>
            <p:cNvPr id="136" name="object 136"/>
            <p:cNvSpPr/>
            <p:nvPr/>
          </p:nvSpPr>
          <p:spPr>
            <a:xfrm>
              <a:off x="4352544" y="2523744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4663440" y="2523744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4956048" y="2523744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61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312663" y="2523744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39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568696" y="2523744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2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43016" y="2523744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382511" y="2523744"/>
              <a:ext cx="269875" cy="0"/>
            </a:xfrm>
            <a:custGeom>
              <a:avLst/>
              <a:gdLst/>
              <a:ahLst/>
              <a:cxnLst/>
              <a:rect l="l" t="t" r="r" b="b"/>
              <a:pathLst>
                <a:path w="269875">
                  <a:moveTo>
                    <a:pt x="0" y="0"/>
                  </a:moveTo>
                  <a:lnTo>
                    <a:pt x="26929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651797" y="2523744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944405" y="2523744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7237013" y="2523744"/>
              <a:ext cx="247015" cy="0"/>
            </a:xfrm>
            <a:custGeom>
              <a:avLst/>
              <a:gdLst/>
              <a:ahLst/>
              <a:cxnLst/>
              <a:rect l="l" t="t" r="r" b="b"/>
              <a:pathLst>
                <a:path w="247015">
                  <a:moveTo>
                    <a:pt x="0" y="0"/>
                  </a:moveTo>
                  <a:lnTo>
                    <a:pt x="24688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7483901" y="2523744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>
                  <a:moveTo>
                    <a:pt x="0" y="0"/>
                  </a:moveTo>
                  <a:lnTo>
                    <a:pt x="28346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7" name="object 147"/>
          <p:cNvGrpSpPr/>
          <p:nvPr/>
        </p:nvGrpSpPr>
        <p:grpSpPr>
          <a:xfrm>
            <a:off x="8608614" y="2520569"/>
            <a:ext cx="601980" cy="6350"/>
            <a:chOff x="8608614" y="2520569"/>
            <a:chExt cx="601980" cy="6350"/>
          </a:xfrm>
        </p:grpSpPr>
        <p:sp>
          <p:nvSpPr>
            <p:cNvPr id="148" name="object 148"/>
            <p:cNvSpPr/>
            <p:nvPr/>
          </p:nvSpPr>
          <p:spPr>
            <a:xfrm>
              <a:off x="8608614" y="2523744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8864647" y="2523744"/>
              <a:ext cx="345440" cy="0"/>
            </a:xfrm>
            <a:custGeom>
              <a:avLst/>
              <a:gdLst/>
              <a:ahLst/>
              <a:cxnLst/>
              <a:rect l="l" t="t" r="r" b="b"/>
              <a:pathLst>
                <a:path w="345440">
                  <a:moveTo>
                    <a:pt x="0" y="0"/>
                  </a:moveTo>
                  <a:lnTo>
                    <a:pt x="34538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0" name="object 150"/>
          <p:cNvGrpSpPr/>
          <p:nvPr/>
        </p:nvGrpSpPr>
        <p:grpSpPr>
          <a:xfrm>
            <a:off x="9210040" y="2520569"/>
            <a:ext cx="739140" cy="6350"/>
            <a:chOff x="9210040" y="2520569"/>
            <a:chExt cx="739140" cy="6350"/>
          </a:xfrm>
        </p:grpSpPr>
        <p:sp>
          <p:nvSpPr>
            <p:cNvPr id="151" name="object 151"/>
            <p:cNvSpPr/>
            <p:nvPr/>
          </p:nvSpPr>
          <p:spPr>
            <a:xfrm>
              <a:off x="9210040" y="2523744"/>
              <a:ext cx="444500" cy="0"/>
            </a:xfrm>
            <a:custGeom>
              <a:avLst/>
              <a:gdLst/>
              <a:ahLst/>
              <a:cxnLst/>
              <a:rect l="l" t="t" r="r" b="b"/>
              <a:pathLst>
                <a:path w="444500">
                  <a:moveTo>
                    <a:pt x="0" y="0"/>
                  </a:moveTo>
                  <a:lnTo>
                    <a:pt x="443941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653986" y="2523744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>
                  <a:moveTo>
                    <a:pt x="0" y="0"/>
                  </a:moveTo>
                  <a:lnTo>
                    <a:pt x="29494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3" name="object 153"/>
          <p:cNvGrpSpPr/>
          <p:nvPr/>
        </p:nvGrpSpPr>
        <p:grpSpPr>
          <a:xfrm>
            <a:off x="8608614" y="3252089"/>
            <a:ext cx="1340485" cy="6350"/>
            <a:chOff x="8608614" y="3252089"/>
            <a:chExt cx="1340485" cy="6350"/>
          </a:xfrm>
        </p:grpSpPr>
        <p:sp>
          <p:nvSpPr>
            <p:cNvPr id="154" name="object 154"/>
            <p:cNvSpPr/>
            <p:nvPr/>
          </p:nvSpPr>
          <p:spPr>
            <a:xfrm>
              <a:off x="8608614" y="3255264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8864647" y="3255264"/>
              <a:ext cx="345440" cy="0"/>
            </a:xfrm>
            <a:custGeom>
              <a:avLst/>
              <a:gdLst/>
              <a:ahLst/>
              <a:cxnLst/>
              <a:rect l="l" t="t" r="r" b="b"/>
              <a:pathLst>
                <a:path w="345440">
                  <a:moveTo>
                    <a:pt x="0" y="0"/>
                  </a:moveTo>
                  <a:lnTo>
                    <a:pt x="34538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9210040" y="3255264"/>
              <a:ext cx="444500" cy="0"/>
            </a:xfrm>
            <a:custGeom>
              <a:avLst/>
              <a:gdLst/>
              <a:ahLst/>
              <a:cxnLst/>
              <a:rect l="l" t="t" r="r" b="b"/>
              <a:pathLst>
                <a:path w="444500">
                  <a:moveTo>
                    <a:pt x="0" y="0"/>
                  </a:moveTo>
                  <a:lnTo>
                    <a:pt x="443941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9653986" y="3255264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>
                  <a:moveTo>
                    <a:pt x="0" y="0"/>
                  </a:moveTo>
                  <a:lnTo>
                    <a:pt x="29494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8" name="object 158"/>
          <p:cNvGrpSpPr/>
          <p:nvPr/>
        </p:nvGrpSpPr>
        <p:grpSpPr>
          <a:xfrm>
            <a:off x="3491229" y="3855592"/>
            <a:ext cx="861694" cy="6350"/>
            <a:chOff x="3491229" y="3855592"/>
            <a:chExt cx="861694" cy="6350"/>
          </a:xfrm>
        </p:grpSpPr>
        <p:sp>
          <p:nvSpPr>
            <p:cNvPr id="159" name="object 159"/>
            <p:cNvSpPr/>
            <p:nvPr/>
          </p:nvSpPr>
          <p:spPr>
            <a:xfrm>
              <a:off x="3491229" y="3858767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67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3803903" y="3858767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032503" y="3858767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2004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2" name="object 162"/>
          <p:cNvGrpSpPr/>
          <p:nvPr/>
        </p:nvGrpSpPr>
        <p:grpSpPr>
          <a:xfrm>
            <a:off x="4352544" y="3855592"/>
            <a:ext cx="3415029" cy="6350"/>
            <a:chOff x="4352544" y="3855592"/>
            <a:chExt cx="3415029" cy="6350"/>
          </a:xfrm>
        </p:grpSpPr>
        <p:sp>
          <p:nvSpPr>
            <p:cNvPr id="163" name="object 163"/>
            <p:cNvSpPr/>
            <p:nvPr/>
          </p:nvSpPr>
          <p:spPr>
            <a:xfrm>
              <a:off x="4352544" y="3858767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08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663440" y="3858767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956048" y="3858767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61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312663" y="3858767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39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568696" y="3858767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2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43016" y="3858767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6382511" y="3858767"/>
              <a:ext cx="269875" cy="0"/>
            </a:xfrm>
            <a:custGeom>
              <a:avLst/>
              <a:gdLst/>
              <a:ahLst/>
              <a:cxnLst/>
              <a:rect l="l" t="t" r="r" b="b"/>
              <a:pathLst>
                <a:path w="269875">
                  <a:moveTo>
                    <a:pt x="0" y="0"/>
                  </a:moveTo>
                  <a:lnTo>
                    <a:pt x="26929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6651797" y="3858767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6944405" y="3858767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60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7237013" y="3858767"/>
              <a:ext cx="247015" cy="0"/>
            </a:xfrm>
            <a:custGeom>
              <a:avLst/>
              <a:gdLst/>
              <a:ahLst/>
              <a:cxnLst/>
              <a:rect l="l" t="t" r="r" b="b"/>
              <a:pathLst>
                <a:path w="247015">
                  <a:moveTo>
                    <a:pt x="0" y="0"/>
                  </a:moveTo>
                  <a:lnTo>
                    <a:pt x="246888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483901" y="3858767"/>
              <a:ext cx="283845" cy="0"/>
            </a:xfrm>
            <a:custGeom>
              <a:avLst/>
              <a:gdLst/>
              <a:ahLst/>
              <a:cxnLst/>
              <a:rect l="l" t="t" r="r" b="b"/>
              <a:pathLst>
                <a:path w="283845">
                  <a:moveTo>
                    <a:pt x="0" y="0"/>
                  </a:moveTo>
                  <a:lnTo>
                    <a:pt x="28346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4" name="object 174"/>
          <p:cNvSpPr/>
          <p:nvPr/>
        </p:nvSpPr>
        <p:spPr>
          <a:xfrm>
            <a:off x="7767365" y="3858767"/>
            <a:ext cx="530860" cy="0"/>
          </a:xfrm>
          <a:custGeom>
            <a:avLst/>
            <a:gdLst/>
            <a:ahLst/>
            <a:cxnLst/>
            <a:rect l="l" t="t" r="r" b="b"/>
            <a:pathLst>
              <a:path w="530859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5" name="object 175"/>
          <p:cNvGrpSpPr/>
          <p:nvPr/>
        </p:nvGrpSpPr>
        <p:grpSpPr>
          <a:xfrm>
            <a:off x="8608614" y="3855592"/>
            <a:ext cx="1340485" cy="6350"/>
            <a:chOff x="8608614" y="3855592"/>
            <a:chExt cx="1340485" cy="6350"/>
          </a:xfrm>
        </p:grpSpPr>
        <p:sp>
          <p:nvSpPr>
            <p:cNvPr id="176" name="object 176"/>
            <p:cNvSpPr/>
            <p:nvPr/>
          </p:nvSpPr>
          <p:spPr>
            <a:xfrm>
              <a:off x="8608614" y="3858767"/>
              <a:ext cx="256540" cy="0"/>
            </a:xfrm>
            <a:custGeom>
              <a:avLst/>
              <a:gdLst/>
              <a:ahLst/>
              <a:cxnLst/>
              <a:rect l="l" t="t" r="r" b="b"/>
              <a:pathLst>
                <a:path w="256540">
                  <a:moveTo>
                    <a:pt x="0" y="0"/>
                  </a:moveTo>
                  <a:lnTo>
                    <a:pt x="25603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8864647" y="3858767"/>
              <a:ext cx="345440" cy="0"/>
            </a:xfrm>
            <a:custGeom>
              <a:avLst/>
              <a:gdLst/>
              <a:ahLst/>
              <a:cxnLst/>
              <a:rect l="l" t="t" r="r" b="b"/>
              <a:pathLst>
                <a:path w="345440">
                  <a:moveTo>
                    <a:pt x="0" y="0"/>
                  </a:moveTo>
                  <a:lnTo>
                    <a:pt x="34538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9210040" y="3858767"/>
              <a:ext cx="444500" cy="0"/>
            </a:xfrm>
            <a:custGeom>
              <a:avLst/>
              <a:gdLst/>
              <a:ahLst/>
              <a:cxnLst/>
              <a:rect l="l" t="t" r="r" b="b"/>
              <a:pathLst>
                <a:path w="444500">
                  <a:moveTo>
                    <a:pt x="0" y="0"/>
                  </a:moveTo>
                  <a:lnTo>
                    <a:pt x="443941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9653986" y="3858767"/>
              <a:ext cx="295275" cy="0"/>
            </a:xfrm>
            <a:custGeom>
              <a:avLst/>
              <a:gdLst/>
              <a:ahLst/>
              <a:cxnLst/>
              <a:rect l="l" t="t" r="r" b="b"/>
              <a:pathLst>
                <a:path w="295275">
                  <a:moveTo>
                    <a:pt x="0" y="0"/>
                  </a:moveTo>
                  <a:lnTo>
                    <a:pt x="29494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0" name="object 180"/>
          <p:cNvSpPr/>
          <p:nvPr/>
        </p:nvSpPr>
        <p:spPr>
          <a:xfrm>
            <a:off x="839469" y="114300"/>
            <a:ext cx="0" cy="1148080"/>
          </a:xfrm>
          <a:custGeom>
            <a:avLst/>
            <a:gdLst/>
            <a:ahLst/>
            <a:cxnLst/>
            <a:rect l="l" t="t" r="r" b="b"/>
            <a:pathLst>
              <a:path h="1148080">
                <a:moveTo>
                  <a:pt x="0" y="1147572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 txBox="1"/>
          <p:nvPr/>
        </p:nvSpPr>
        <p:spPr>
          <a:xfrm>
            <a:off x="114300" y="114300"/>
            <a:ext cx="718820" cy="1148080"/>
          </a:xfrm>
          <a:prstGeom prst="rect">
            <a:avLst/>
          </a:prstGeom>
          <a:solidFill>
            <a:srgbClr val="8E432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10"/>
              </a:spcBef>
            </a:pP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Name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845819" y="114300"/>
            <a:ext cx="2639060" cy="1148080"/>
          </a:xfrm>
          <a:prstGeom prst="rect">
            <a:avLst/>
          </a:prstGeom>
          <a:solidFill>
            <a:srgbClr val="8E432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10"/>
              </a:spcBef>
            </a:pPr>
            <a:endParaRPr sz="11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Strengths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559252" y="377662"/>
            <a:ext cx="726440" cy="8464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RM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  <a:spcBef>
                <a:spcPts val="85"/>
              </a:spcBef>
            </a:pP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Flower Pubescence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419677" y="936337"/>
            <a:ext cx="181610" cy="2876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Pod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721430" y="809267"/>
            <a:ext cx="181610" cy="4146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Hilum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5046041" y="759995"/>
            <a:ext cx="181610" cy="46418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Height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352365" y="395508"/>
            <a:ext cx="447040" cy="8286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Emergence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Standability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6024449" y="512013"/>
            <a:ext cx="181610" cy="711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PRR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Gene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6428841" y="329002"/>
            <a:ext cx="1290320" cy="8953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PRR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Fld.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Tol.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IDC</a:t>
            </a:r>
            <a:endParaRPr sz="1100">
              <a:latin typeface="Arial"/>
              <a:cs typeface="Arial"/>
            </a:endParaRPr>
          </a:p>
          <a:p>
            <a:pPr marL="12700" marR="123189">
              <a:lnSpc>
                <a:spcPct val="160900"/>
              </a:lnSpc>
              <a:spcBef>
                <a:spcPts val="180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White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Mold 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BSR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Charcoal</a:t>
            </a:r>
            <a:r>
              <a:rPr sz="11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Rot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860408" y="219825"/>
            <a:ext cx="349250" cy="1004569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 marR="5080">
              <a:lnSpc>
                <a:spcPts val="1320"/>
              </a:lnSpc>
              <a:spcBef>
                <a:spcPts val="40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Source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SCN 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Res.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8364852" y="911208"/>
            <a:ext cx="465455" cy="3130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SDS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b="1" spc="-25" dirty="0">
                <a:solidFill>
                  <a:srgbClr val="FFFFFF"/>
                </a:solidFill>
                <a:latin typeface="Arial"/>
                <a:cs typeface="Arial"/>
              </a:rPr>
              <a:t>FLS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8949029" y="213528"/>
            <a:ext cx="181610" cy="10102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Chloride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Sens.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9343699" y="171107"/>
            <a:ext cx="181610" cy="10528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S. Stem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Canker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9713141" y="519313"/>
            <a:ext cx="181610" cy="7048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SRN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 Nem.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226628" y="1504976"/>
            <a:ext cx="50101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A32E33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852169" y="1264946"/>
            <a:ext cx="25012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1)</a:t>
            </a:r>
            <a:r>
              <a:rPr sz="1050" b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3.2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RM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Enlist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E3</a:t>
            </a:r>
            <a:r>
              <a:rPr sz="1350" baseline="18518" dirty="0">
                <a:solidFill>
                  <a:srgbClr val="231F20"/>
                </a:solidFill>
                <a:latin typeface="Arial"/>
                <a:cs typeface="Arial"/>
              </a:rPr>
              <a:t>®</a:t>
            </a:r>
            <a:r>
              <a:rPr sz="1350" spc="30" baseline="1851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soybean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broad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acre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yield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great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Southern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Stem</a:t>
            </a:r>
            <a:r>
              <a:rPr sz="10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Canker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2)</a:t>
            </a:r>
            <a:r>
              <a:rPr sz="10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Sulfonylurea (SR)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herbicide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540686" y="1504976"/>
            <a:ext cx="276288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6695" algn="l"/>
                <a:tab pos="1862455" algn="l"/>
                <a:tab pos="2127885" algn="l"/>
                <a:tab pos="2388235" algn="l"/>
              </a:tabLst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3.2</a:t>
            </a:r>
            <a:r>
              <a:rPr sz="1050" spc="15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1050" spc="145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GR</a:t>
            </a:r>
            <a:r>
              <a:rPr sz="1050" spc="185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BR</a:t>
            </a:r>
            <a:r>
              <a:rPr sz="1050" spc="19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BF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MT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Rps1c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67373" y="1504976"/>
            <a:ext cx="12084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3370" algn="l"/>
                <a:tab pos="586105" algn="l"/>
                <a:tab pos="855344" algn="l"/>
                <a:tab pos="1120775" algn="l"/>
              </a:tabLst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7834493" y="1424966"/>
            <a:ext cx="3981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3189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PI 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88788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8403383" y="1504976"/>
            <a:ext cx="107886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910" algn="l"/>
                <a:tab pos="522605" algn="l"/>
                <a:tab pos="991235" algn="l"/>
              </a:tabLst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Exc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9766552" y="1504976"/>
            <a:ext cx="6985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224195" y="2135912"/>
            <a:ext cx="505459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A33E34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852169" y="1975894"/>
            <a:ext cx="256413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1)</a:t>
            </a:r>
            <a:r>
              <a:rPr sz="10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3.3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RM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Enlist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E3</a:t>
            </a:r>
            <a:r>
              <a:rPr sz="1350" baseline="18518" dirty="0">
                <a:solidFill>
                  <a:srgbClr val="231F20"/>
                </a:solidFill>
                <a:latin typeface="Arial"/>
                <a:cs typeface="Arial"/>
              </a:rPr>
              <a:t>®</a:t>
            </a:r>
            <a:r>
              <a:rPr sz="1350" spc="15" baseline="1851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soybean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Peking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Soybean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Cyst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Nematode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resistance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spc="-25" dirty="0">
                <a:solidFill>
                  <a:srgbClr val="231F20"/>
                </a:solidFill>
                <a:latin typeface="Arial"/>
                <a:cs typeface="Arial"/>
              </a:rPr>
              <a:t>2)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Excellent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disease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scores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541613" y="2135912"/>
            <a:ext cx="330644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549910" algn="l"/>
                <a:tab pos="1203960" algn="l"/>
                <a:tab pos="1536700" algn="l"/>
                <a:tab pos="1861820" algn="l"/>
                <a:tab pos="2126615" algn="l"/>
                <a:tab pos="2422525" algn="l"/>
                <a:tab pos="2938145" algn="l"/>
                <a:tab pos="3218815" algn="l"/>
              </a:tabLst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3.3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GR</a:t>
            </a:r>
            <a:r>
              <a:rPr sz="1050" spc="20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TN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IB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Susc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8045277" y="2135912"/>
            <a:ext cx="2038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24989" y="2791994"/>
            <a:ext cx="5041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A34E35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852169" y="2551964"/>
            <a:ext cx="249555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147955">
              <a:lnSpc>
                <a:spcPct val="100000"/>
              </a:lnSpc>
              <a:spcBef>
                <a:spcPts val="100"/>
              </a:spcBef>
              <a:buFont typeface="Arial"/>
              <a:buAutoNum type="arabicParenR"/>
              <a:tabLst>
                <a:tab pos="186055" algn="l"/>
              </a:tabLst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3.4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RM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Enlist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E3</a:t>
            </a:r>
            <a:r>
              <a:rPr sz="1350" baseline="18518" dirty="0">
                <a:solidFill>
                  <a:srgbClr val="231F20"/>
                </a:solidFill>
                <a:latin typeface="Arial"/>
                <a:cs typeface="Arial"/>
              </a:rPr>
              <a:t>®</a:t>
            </a:r>
            <a:r>
              <a:rPr sz="1350" spc="30" baseline="1851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soybean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great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standability</a:t>
            </a:r>
            <a:r>
              <a:rPr sz="10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consistent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yield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endParaRPr sz="1050">
              <a:latin typeface="Arial"/>
              <a:cs typeface="Arial"/>
            </a:endParaRPr>
          </a:p>
          <a:p>
            <a:pPr marL="38100" marR="386080" indent="152400">
              <a:lnSpc>
                <a:spcPct val="100000"/>
              </a:lnSpc>
              <a:buFont typeface="Arial"/>
              <a:buAutoNum type="arabicParenR"/>
              <a:tabLst>
                <a:tab pos="190500" algn="l"/>
              </a:tabLst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Good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sudden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death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syndrome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541865" y="2791994"/>
            <a:ext cx="4521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3.4</a:t>
            </a:r>
            <a:r>
              <a:rPr sz="1050" spc="15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073738" y="2711984"/>
            <a:ext cx="2425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29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LT TW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402269" y="2791994"/>
            <a:ext cx="24460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6275" algn="l"/>
                <a:tab pos="1000760" algn="l"/>
                <a:tab pos="1266190" algn="l"/>
                <a:tab pos="1526540" algn="l"/>
                <a:tab pos="2077720" algn="l"/>
                <a:tab pos="2358390" algn="l"/>
              </a:tabLst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BR</a:t>
            </a:r>
            <a:r>
              <a:rPr sz="1050" spc="155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BR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Rps1k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211" name="object 211"/>
          <p:cNvGraphicFramePr>
            <a:graphicFrameLocks noGrp="1"/>
          </p:cNvGraphicFramePr>
          <p:nvPr/>
        </p:nvGraphicFramePr>
        <p:xfrm>
          <a:off x="4166302" y="1943100"/>
          <a:ext cx="3926838" cy="1054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1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0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5250" marR="21590">
                        <a:lnSpc>
                          <a:spcPct val="100000"/>
                        </a:lnSpc>
                        <a:tabLst>
                          <a:tab pos="335915" algn="l"/>
                        </a:tabLst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Pek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7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09855" algn="ctr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76884" algn="l"/>
                        </a:tabLst>
                      </a:pPr>
                      <a:r>
                        <a:rPr sz="1575" spc="-75" baseline="-3439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575" baseline="-3439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699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2" name="object 212"/>
          <p:cNvSpPr txBox="1"/>
          <p:nvPr/>
        </p:nvSpPr>
        <p:spPr>
          <a:xfrm>
            <a:off x="7834493" y="2872006"/>
            <a:ext cx="39814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88788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24595" y="3459507"/>
            <a:ext cx="50482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A36E33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852169" y="3299487"/>
            <a:ext cx="238061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1)</a:t>
            </a:r>
            <a:r>
              <a:rPr sz="10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3.6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RM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Enlist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E3</a:t>
            </a:r>
            <a:r>
              <a:rPr sz="1350" baseline="18518" dirty="0">
                <a:solidFill>
                  <a:srgbClr val="231F20"/>
                </a:solidFill>
                <a:latin typeface="Arial"/>
                <a:cs typeface="Arial"/>
              </a:rPr>
              <a:t>®</a:t>
            </a:r>
            <a:r>
              <a:rPr sz="1350" spc="15" baseline="1851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soybean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with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excellent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yield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2)</a:t>
            </a:r>
            <a:r>
              <a:rPr sz="10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Sulfonylurea (SR)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herbicide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resistance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542179" y="3459507"/>
            <a:ext cx="330581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549275" algn="l"/>
                <a:tab pos="1203960" algn="l"/>
                <a:tab pos="1495425" algn="l"/>
                <a:tab pos="1861185" algn="l"/>
                <a:tab pos="2125980" algn="l"/>
                <a:tab pos="2386330" algn="l"/>
                <a:tab pos="2937510" algn="l"/>
                <a:tab pos="3218180" algn="l"/>
              </a:tabLst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3.6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GR</a:t>
            </a:r>
            <a:r>
              <a:rPr sz="1050" spc="20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TN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IB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MT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Rps1k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8054975" y="3539516"/>
            <a:ext cx="17780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88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217" name="object 217"/>
          <p:cNvGraphicFramePr>
            <a:graphicFrameLocks noGrp="1"/>
          </p:cNvGraphicFramePr>
          <p:nvPr/>
        </p:nvGraphicFramePr>
        <p:xfrm>
          <a:off x="8384333" y="1943100"/>
          <a:ext cx="1567813" cy="1914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0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64769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393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700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209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64769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393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7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209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64769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393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700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209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8" name="object 218"/>
          <p:cNvSpPr txBox="1"/>
          <p:nvPr/>
        </p:nvSpPr>
        <p:spPr>
          <a:xfrm>
            <a:off x="224749" y="4180640"/>
            <a:ext cx="50482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A38E35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852169" y="3860600"/>
            <a:ext cx="2458720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1)</a:t>
            </a:r>
            <a:r>
              <a:rPr sz="10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3.8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RM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Enlist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E3</a:t>
            </a:r>
            <a:r>
              <a:rPr sz="1350" baseline="18518" dirty="0">
                <a:solidFill>
                  <a:srgbClr val="231F20"/>
                </a:solidFill>
                <a:latin typeface="Arial"/>
                <a:cs typeface="Arial"/>
              </a:rPr>
              <a:t>®</a:t>
            </a:r>
            <a:r>
              <a:rPr sz="1350" spc="15" baseline="1851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soybean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with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excellent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2)</a:t>
            </a:r>
            <a:r>
              <a:rPr sz="105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Great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standability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Southern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Stem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Canker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3)</a:t>
            </a:r>
            <a:r>
              <a:rPr sz="1050" b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Good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Sudden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Death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Syndrome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3541579" y="4180640"/>
            <a:ext cx="4527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3.8</a:t>
            </a:r>
            <a:r>
              <a:rPr sz="1050" spc="155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073738" y="4100630"/>
            <a:ext cx="1917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290">
              <a:lnSpc>
                <a:spcPct val="100000"/>
              </a:lnSpc>
              <a:spcBef>
                <a:spcPts val="100"/>
              </a:spcBef>
            </a:pPr>
            <a:r>
              <a:rPr sz="1050" spc="-120" dirty="0">
                <a:solidFill>
                  <a:srgbClr val="231F20"/>
                </a:solidFill>
                <a:latin typeface="Arial"/>
                <a:cs typeface="Arial"/>
              </a:rPr>
              <a:t>LT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 T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222" name="object 222"/>
          <p:cNvGraphicFramePr>
            <a:graphicFrameLocks noGrp="1"/>
          </p:cNvGraphicFramePr>
          <p:nvPr/>
        </p:nvGraphicFramePr>
        <p:xfrm>
          <a:off x="4166302" y="3453089"/>
          <a:ext cx="3933820" cy="9358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2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0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3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73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57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8605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1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215"/>
                        </a:lnSpc>
                        <a:spcBef>
                          <a:spcPts val="150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15"/>
                        </a:lnSpc>
                        <a:spcBef>
                          <a:spcPts val="150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780"/>
                        </a:lnSpc>
                        <a:tabLst>
                          <a:tab pos="476884" algn="l"/>
                        </a:tabLst>
                      </a:pPr>
                      <a:r>
                        <a:rPr sz="1575" spc="-75" baseline="-3439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575" baseline="-3439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353695" marR="21590">
                        <a:lnSpc>
                          <a:spcPts val="585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065">
                <a:tc gridSpan="11">
                  <a:txBody>
                    <a:bodyPr/>
                    <a:lstStyle/>
                    <a:p>
                      <a:pPr marL="248285">
                        <a:lnSpc>
                          <a:spcPts val="944"/>
                        </a:lnSpc>
                        <a:spcBef>
                          <a:spcPts val="575"/>
                        </a:spcBef>
                        <a:tabLst>
                          <a:tab pos="871219" algn="l"/>
                          <a:tab pos="1236980" algn="l"/>
                          <a:tab pos="1502410" algn="l"/>
                          <a:tab pos="1762760" algn="l"/>
                          <a:tab pos="2313305" algn="l"/>
                          <a:tab pos="2594610" algn="l"/>
                          <a:tab pos="2901950" algn="l"/>
                          <a:tab pos="3171825" algn="l"/>
                          <a:tab pos="3422015" algn="l"/>
                          <a:tab pos="3803650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r>
                        <a:rPr sz="1050" spc="1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Rps1k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575" spc="-37" baseline="3439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575" baseline="34391">
                        <a:latin typeface="Arial"/>
                        <a:cs typeface="Arial"/>
                      </a:endParaRPr>
                    </a:p>
                    <a:p>
                      <a:pPr marL="6350" marR="21590">
                        <a:lnSpc>
                          <a:spcPts val="330"/>
                        </a:lnSpc>
                        <a:tabLst>
                          <a:tab pos="3680460" algn="l"/>
                        </a:tabLst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3" name="object 223"/>
          <p:cNvSpPr txBox="1"/>
          <p:nvPr/>
        </p:nvSpPr>
        <p:spPr>
          <a:xfrm>
            <a:off x="8054975" y="4260650"/>
            <a:ext cx="17780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88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8403383" y="4180640"/>
            <a:ext cx="73533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910" algn="l"/>
                <a:tab pos="544830" algn="l"/>
              </a:tabLst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Inc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9382231" y="4180640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9744284" y="4180640"/>
            <a:ext cx="1149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24628" y="4965437"/>
            <a:ext cx="5060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A39E33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877569" y="4885427"/>
            <a:ext cx="242951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2)</a:t>
            </a:r>
            <a:r>
              <a:rPr sz="10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Great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Southern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Stem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Canker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231F20"/>
                </a:solidFill>
                <a:latin typeface="Arial"/>
                <a:cs typeface="Arial"/>
              </a:rPr>
              <a:t>3)</a:t>
            </a:r>
            <a:r>
              <a:rPr sz="10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Good</a:t>
            </a:r>
            <a:r>
              <a:rPr sz="10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Frogeye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Leaf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Spot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Arial"/>
                <a:cs typeface="Arial"/>
              </a:rPr>
              <a:t>tolerance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3541872" y="4965437"/>
            <a:ext cx="4521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3.9</a:t>
            </a:r>
            <a:r>
              <a:rPr sz="1050" spc="15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073738" y="4885427"/>
            <a:ext cx="2425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29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LT TW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406066" y="4965437"/>
            <a:ext cx="189738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2465" algn="l"/>
                <a:tab pos="996950" algn="l"/>
                <a:tab pos="1262380" algn="l"/>
                <a:tab pos="1522730" algn="l"/>
              </a:tabLst>
            </a:pP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TN</a:t>
            </a:r>
            <a:r>
              <a:rPr sz="1050" spc="17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BR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Rps1k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6467373" y="4965437"/>
            <a:ext cx="12084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3370" algn="l"/>
                <a:tab pos="600710" algn="l"/>
                <a:tab pos="870585" algn="l"/>
                <a:tab pos="1120775" algn="l"/>
              </a:tabLst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7834493" y="4885427"/>
            <a:ext cx="3981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3189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PI </a:t>
            </a:r>
            <a:r>
              <a:rPr sz="1050" spc="-20" dirty="0">
                <a:solidFill>
                  <a:srgbClr val="231F20"/>
                </a:solidFill>
                <a:latin typeface="Arial"/>
                <a:cs typeface="Arial"/>
              </a:rPr>
              <a:t>88788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8403383" y="4965437"/>
            <a:ext cx="73533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910" algn="l"/>
                <a:tab pos="544830" algn="l"/>
              </a:tabLst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0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050" spc="-25" dirty="0">
                <a:solidFill>
                  <a:srgbClr val="231F20"/>
                </a:solidFill>
                <a:latin typeface="Arial"/>
                <a:cs typeface="Arial"/>
              </a:rPr>
              <a:t>Inc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9382231" y="4965437"/>
            <a:ext cx="9969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9766551" y="4965437"/>
            <a:ext cx="6985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237" name="object 237"/>
          <p:cNvGrpSpPr/>
          <p:nvPr/>
        </p:nvGrpSpPr>
        <p:grpSpPr>
          <a:xfrm>
            <a:off x="0" y="5951473"/>
            <a:ext cx="10058400" cy="1757045"/>
            <a:chOff x="0" y="5951473"/>
            <a:chExt cx="10058400" cy="1757045"/>
          </a:xfrm>
        </p:grpSpPr>
        <p:sp>
          <p:nvSpPr>
            <p:cNvPr id="238" name="object 238"/>
            <p:cNvSpPr/>
            <p:nvPr/>
          </p:nvSpPr>
          <p:spPr>
            <a:xfrm>
              <a:off x="0" y="5951473"/>
              <a:ext cx="10058400" cy="99060"/>
            </a:xfrm>
            <a:custGeom>
              <a:avLst/>
              <a:gdLst/>
              <a:ahLst/>
              <a:cxnLst/>
              <a:rect l="l" t="t" r="r" b="b"/>
              <a:pathLst>
                <a:path w="10058400" h="99060">
                  <a:moveTo>
                    <a:pt x="10058400" y="0"/>
                  </a:moveTo>
                  <a:lnTo>
                    <a:pt x="0" y="0"/>
                  </a:lnTo>
                  <a:lnTo>
                    <a:pt x="0" y="99059"/>
                  </a:lnTo>
                  <a:lnTo>
                    <a:pt x="10058400" y="99059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E1A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9" name="object 2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7527" y="6859285"/>
              <a:ext cx="1336039" cy="459483"/>
            </a:xfrm>
            <a:prstGeom prst="rect">
              <a:avLst/>
            </a:prstGeom>
          </p:spPr>
        </p:pic>
        <p:pic>
          <p:nvPicPr>
            <p:cNvPr id="240" name="object 2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448" y="6760248"/>
              <a:ext cx="1175003" cy="948029"/>
            </a:xfrm>
            <a:prstGeom prst="rect">
              <a:avLst/>
            </a:prstGeom>
          </p:spPr>
        </p:pic>
      </p:grpSp>
      <p:sp>
        <p:nvSpPr>
          <p:cNvPr id="241" name="object 241"/>
          <p:cNvSpPr txBox="1"/>
          <p:nvPr/>
        </p:nvSpPr>
        <p:spPr>
          <a:xfrm>
            <a:off x="3937508" y="-2795"/>
            <a:ext cx="9277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PLANT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 HEIGHT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4093461" y="297877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6985">
            <a:solidFill>
              <a:srgbClr val="006B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 txBox="1"/>
          <p:nvPr/>
        </p:nvSpPr>
        <p:spPr>
          <a:xfrm>
            <a:off x="3937508" y="149604"/>
            <a:ext cx="7181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984" algn="l"/>
              </a:tabLst>
            </a:pPr>
            <a:r>
              <a:rPr sz="1000" b="1" spc="-50" dirty="0">
                <a:solidFill>
                  <a:srgbClr val="FFFFFF"/>
                </a:solidFill>
                <a:latin typeface="Proxima Nova"/>
                <a:cs typeface="Proxima Nova"/>
              </a:rPr>
              <a:t>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	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Tall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937508" y="302004"/>
            <a:ext cx="2070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5" dirty="0">
                <a:solidFill>
                  <a:srgbClr val="FFFFFF"/>
                </a:solidFill>
                <a:latin typeface="Proxima Nova"/>
                <a:cs typeface="Proxima Nova"/>
              </a:rPr>
              <a:t>MT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4165139" y="450277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4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6985">
            <a:solidFill>
              <a:srgbClr val="006B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 txBox="1"/>
          <p:nvPr/>
        </p:nvSpPr>
        <p:spPr>
          <a:xfrm>
            <a:off x="3937508" y="454404"/>
            <a:ext cx="1339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FFFFF"/>
                </a:solidFill>
                <a:latin typeface="Proxima Nova"/>
                <a:cs typeface="Proxima Nova"/>
              </a:rPr>
              <a:t>M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4093462" y="602677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6985">
            <a:solidFill>
              <a:srgbClr val="006B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 txBox="1"/>
          <p:nvPr/>
        </p:nvSpPr>
        <p:spPr>
          <a:xfrm>
            <a:off x="3937508" y="606804"/>
            <a:ext cx="2120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5" dirty="0">
                <a:solidFill>
                  <a:srgbClr val="FFFFFF"/>
                </a:solidFill>
                <a:latin typeface="Proxima Nova"/>
                <a:cs typeface="Proxima Nova"/>
              </a:rPr>
              <a:t>MS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4093462" y="755077"/>
            <a:ext cx="287020" cy="152400"/>
          </a:xfrm>
          <a:custGeom>
            <a:avLst/>
            <a:gdLst/>
            <a:ahLst/>
            <a:cxnLst/>
            <a:rect l="l" t="t" r="r" b="b"/>
            <a:pathLst>
              <a:path w="287020" h="152400">
                <a:moveTo>
                  <a:pt x="143305" y="0"/>
                </a:moveTo>
                <a:lnTo>
                  <a:pt x="286561" y="0"/>
                </a:lnTo>
              </a:path>
              <a:path w="287020" h="152400">
                <a:moveTo>
                  <a:pt x="0" y="152400"/>
                </a:moveTo>
                <a:lnTo>
                  <a:pt x="286512" y="152400"/>
                </a:lnTo>
              </a:path>
            </a:pathLst>
          </a:custGeom>
          <a:ln w="6985">
            <a:solidFill>
              <a:srgbClr val="006B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 txBox="1"/>
          <p:nvPr/>
        </p:nvSpPr>
        <p:spPr>
          <a:xfrm>
            <a:off x="4962397" y="114300"/>
            <a:ext cx="344170" cy="1148080"/>
          </a:xfrm>
          <a:prstGeom prst="rect">
            <a:avLst/>
          </a:prstGeom>
          <a:solidFill>
            <a:srgbClr val="8E4327"/>
          </a:solidFill>
        </p:spPr>
        <p:txBody>
          <a:bodyPr vert="horz" wrap="square" lIns="0" tIns="47625" rIns="0" bIns="0" rtlCol="0">
            <a:spAutoFit/>
          </a:bodyPr>
          <a:lstStyle/>
          <a:p>
            <a:pPr marR="54610">
              <a:lnSpc>
                <a:spcPct val="200000"/>
              </a:lnSpc>
              <a:spcBef>
                <a:spcPts val="375"/>
              </a:spcBef>
            </a:pP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Tall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188714" y="6854569"/>
            <a:ext cx="833119" cy="2095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S</a:t>
            </a:r>
            <a:r>
              <a:rPr sz="1000" b="1" spc="26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8746997" y="6884541"/>
            <a:ext cx="1080135" cy="3619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Inc</a:t>
            </a:r>
            <a:r>
              <a:rPr sz="1000" b="1" spc="6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4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Includer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Exc</a:t>
            </a:r>
            <a:r>
              <a:rPr sz="1000" b="1" spc="39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0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Excluder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55" name="object 2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240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75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  <p:sp>
        <p:nvSpPr>
          <p:cNvPr id="251" name="object 251"/>
          <p:cNvSpPr txBox="1"/>
          <p:nvPr/>
        </p:nvSpPr>
        <p:spPr>
          <a:xfrm>
            <a:off x="3937508" y="759204"/>
            <a:ext cx="1016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0" dirty="0">
                <a:solidFill>
                  <a:srgbClr val="FFFFFF"/>
                </a:solidFill>
                <a:latin typeface="Proxima Nova"/>
                <a:cs typeface="Proxima Nova"/>
              </a:rPr>
              <a:t>S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440172" y="302004"/>
            <a:ext cx="4800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Medium Medium Medium Short</a:t>
            </a:r>
            <a:endParaRPr sz="10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2842" y="5527052"/>
          <a:ext cx="9995535" cy="36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6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marL="3175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SCN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Source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IDC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BSR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SDS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FLS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SRN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Nem.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=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894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Growth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Habit</a:t>
                      </a:r>
                      <a:r>
                        <a:rPr sz="800" b="1" spc="229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for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all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5080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3175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Soybean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Cyst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Nematode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Iron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Deficiency</a:t>
                      </a:r>
                      <a:r>
                        <a:rPr sz="800" spc="6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Chlorosis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Brown Stem </a:t>
                      </a:r>
                      <a:r>
                        <a:rPr sz="800" spc="-2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Sudden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Death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Syndrome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Frogeye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Leaf</a:t>
                      </a:r>
                      <a:r>
                        <a:rPr sz="800" spc="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Spot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Southern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Root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-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Knot/Nematode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(M.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incognita)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925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products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is</a:t>
                      </a:r>
                      <a:r>
                        <a:rPr sz="800" spc="45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Proxima Nova"/>
                          <a:cs typeface="Proxima Nova"/>
                        </a:rPr>
                        <a:t>Indeterminate</a:t>
                      </a:r>
                      <a:endParaRPr sz="800">
                        <a:latin typeface="Proxima Nova"/>
                        <a:cs typeface="Proxima Nova"/>
                      </a:endParaRPr>
                    </a:p>
                  </a:txBody>
                  <a:tcPr marL="0" marR="0" marT="0" marB="0"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6050534"/>
            <a:ext cx="10058400" cy="1722120"/>
          </a:xfrm>
          <a:custGeom>
            <a:avLst/>
            <a:gdLst/>
            <a:ahLst/>
            <a:cxnLst/>
            <a:rect l="l" t="t" r="r" b="b"/>
            <a:pathLst>
              <a:path w="10058400" h="1722120">
                <a:moveTo>
                  <a:pt x="0" y="1721866"/>
                </a:moveTo>
                <a:lnTo>
                  <a:pt x="10058400" y="1721866"/>
                </a:lnTo>
                <a:lnTo>
                  <a:pt x="10058400" y="0"/>
                </a:lnTo>
                <a:lnTo>
                  <a:pt x="0" y="0"/>
                </a:lnTo>
                <a:lnTo>
                  <a:pt x="0" y="1721866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88714" y="6076059"/>
            <a:ext cx="13195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PLANT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 HEIGHT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</a:t>
            </a:r>
            <a:r>
              <a:rPr sz="1000" b="1" spc="2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MT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Tall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MS</a:t>
            </a:r>
            <a:r>
              <a:rPr sz="1000" b="1" spc="135" dirty="0">
                <a:solidFill>
                  <a:srgbClr val="FFFFFF"/>
                </a:solidFill>
                <a:latin typeface="Proxima Nova"/>
                <a:cs typeface="Proxima Nova"/>
              </a:rPr>
              <a:t>  </a:t>
            </a:r>
            <a:r>
              <a:rPr sz="1000" b="1" u="sng" spc="305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  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Medium 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13" y="6076059"/>
            <a:ext cx="2067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NUMERIC RATING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SCALE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[Excellent]</a:t>
            </a:r>
            <a:r>
              <a:rPr sz="1000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1 -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9 </a:t>
            </a:r>
            <a:r>
              <a:rPr sz="1000" spc="-10" dirty="0">
                <a:solidFill>
                  <a:srgbClr val="FFFFFF"/>
                </a:solidFill>
                <a:latin typeface="Proxima Nova"/>
                <a:cs typeface="Proxima Nova"/>
              </a:rPr>
              <a:t>[Poor]</a:t>
            </a:r>
            <a:endParaRPr sz="10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  <a:tabLst>
                <a:tab pos="513715" algn="l"/>
              </a:tabLst>
            </a:pP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[ - ]</a:t>
            </a:r>
            <a:r>
              <a:rPr sz="1000" spc="13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spc="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Current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Data</a:t>
            </a:r>
            <a:r>
              <a:rPr sz="1000" spc="-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Not</a:t>
            </a:r>
            <a:r>
              <a:rPr sz="1000" spc="-2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Available RM </a:t>
            </a:r>
            <a:r>
              <a:rPr sz="1000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 Relative Maturity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9846" y="6076059"/>
            <a:ext cx="13722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HILUM</a:t>
            </a:r>
            <a:r>
              <a:rPr sz="1000" b="1" spc="-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BL</a:t>
            </a:r>
            <a:r>
              <a:rPr sz="1000" b="1" spc="2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BF</a:t>
            </a:r>
            <a:r>
              <a:rPr sz="1000" b="1" spc="1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Buff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IB</a:t>
            </a:r>
            <a:r>
              <a:rPr sz="1000" b="1" spc="4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Imperfect Black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9294" y="6076059"/>
            <a:ext cx="14236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PUBESCENCE</a:t>
            </a:r>
            <a:r>
              <a:rPr sz="1000" b="1" spc="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GR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Gray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spc="-35" dirty="0">
                <a:solidFill>
                  <a:srgbClr val="FFFFFF"/>
                </a:solidFill>
                <a:latin typeface="Proxima Nova"/>
                <a:cs typeface="Proxima Nova"/>
              </a:rPr>
              <a:t>LT</a:t>
            </a: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 TW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Light</a:t>
            </a:r>
            <a:r>
              <a:rPr sz="1000" spc="-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TW</a:t>
            </a:r>
            <a:r>
              <a:rPr sz="1000" b="1" spc="459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Tawny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12557" y="6076059"/>
            <a:ext cx="939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POD</a:t>
            </a:r>
            <a:r>
              <a:rPr sz="1000" b="1" spc="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TN</a:t>
            </a:r>
            <a:r>
              <a:rPr sz="1000" b="1" spc="67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33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Tan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BR</a:t>
            </a:r>
            <a:r>
              <a:rPr sz="1000" b="1" spc="66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Brown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46997" y="6076059"/>
            <a:ext cx="998219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FLOWER</a:t>
            </a:r>
            <a:r>
              <a:rPr sz="1000" b="1" spc="-1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Proxima Nova"/>
                <a:cs typeface="Proxima Nova"/>
              </a:rPr>
              <a:t>COLOR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W</a:t>
            </a:r>
            <a:r>
              <a:rPr sz="1000" b="1" spc="50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White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P</a:t>
            </a:r>
            <a:r>
              <a:rPr sz="1000" b="1" spc="24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50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Purple</a:t>
            </a:r>
            <a:endParaRPr sz="10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Proxima Nova"/>
                <a:cs typeface="Proxima Nova"/>
              </a:rPr>
              <a:t>SALT</a:t>
            </a:r>
            <a:endParaRPr sz="1000">
              <a:latin typeface="Proxima Nova"/>
              <a:cs typeface="Proxima Nov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14300" y="111125"/>
          <a:ext cx="9911080" cy="5283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2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6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5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9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987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33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44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149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178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670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4513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147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Strengths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Pubescence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711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Hilum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95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Emergence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826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968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PRR</a:t>
                      </a:r>
                      <a:r>
                        <a:rPr sz="11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Fld.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Tol.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sz="11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Mold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715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BSR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29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Charcoal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270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10489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Source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SCN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20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SDS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Chloride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382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S. Stem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Canker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32715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8E432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SRN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Nem.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8419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8E4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A40E35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32004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sz="105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4.0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15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salt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excluder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great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Sulfonylurea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(SR)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herbicide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9588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53340" marR="41275" indent="34290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LT TW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Susc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255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A41E34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88925" indent="147955">
                        <a:lnSpc>
                          <a:spcPct val="100000"/>
                        </a:lnSpc>
                        <a:spcBef>
                          <a:spcPts val="465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4.1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22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with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excellent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yield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Sulfonylurea (SR)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herbicide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3340" marR="41275" indent="3429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LT TW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90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90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A45E35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320040" indent="147955">
                        <a:lnSpc>
                          <a:spcPct val="100000"/>
                        </a:lnSpc>
                        <a:spcBef>
                          <a:spcPts val="950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4.5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22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with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Sulfonylurea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(SR)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herbicide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3200" indent="-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Medium-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tall plant</a:t>
                      </a:r>
                      <a:r>
                        <a:rPr sz="105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065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53340" marR="41275" indent="34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LT TW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7302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9380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A47E35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320040" indent="147955">
                        <a:lnSpc>
                          <a:spcPct val="100000"/>
                        </a:lnSpc>
                        <a:spcBef>
                          <a:spcPts val="115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4.7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15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Sulfonylurea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(SR)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herbicide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800" marR="408940" indent="1524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203200" algn="l"/>
                        </a:tabLst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Medium-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tall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plant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height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Susc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3664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A49E34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marR="50800" indent="147955">
                        <a:lnSpc>
                          <a:spcPct val="100000"/>
                        </a:lnSpc>
                        <a:spcBef>
                          <a:spcPts val="115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4.9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Sulfonylurea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(SR)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herbicide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tolerant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and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Chloride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Excluder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Medium-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tall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plant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with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5725" marR="83820" indent="64135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Seg </a:t>
                      </a:r>
                      <a:r>
                        <a:rPr sz="105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Rps1c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17475" algn="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A52E35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62560" indent="147955">
                        <a:lnSpc>
                          <a:spcPct val="100000"/>
                        </a:lnSpc>
                        <a:spcBef>
                          <a:spcPts val="434"/>
                        </a:spcBef>
                        <a:buFont typeface="Arial"/>
                        <a:buAutoNum type="arabicParenR"/>
                        <a:tabLst>
                          <a:tab pos="198755" algn="l"/>
                        </a:tabLst>
                      </a:pP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5.2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Enlist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E3</a:t>
                      </a:r>
                      <a:r>
                        <a:rPr sz="135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®</a:t>
                      </a:r>
                      <a:r>
                        <a:rPr sz="1350" spc="30" baseline="18518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soybean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Knot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Nematode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r>
                        <a:rPr sz="10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2)</a:t>
                      </a:r>
                      <a:r>
                        <a:rPr sz="105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Frogeye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Leaf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Spot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r>
                        <a:rPr sz="105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3)</a:t>
                      </a:r>
                      <a:r>
                        <a:rPr sz="105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Great</a:t>
                      </a: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Southern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Stem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Canker</a:t>
                      </a:r>
                      <a:r>
                        <a:rPr sz="10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9539" algn="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Susc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9375" marR="69850" indent="123189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PI </a:t>
                      </a:r>
                      <a:r>
                        <a:rPr sz="105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88788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1" name="object 11"/>
          <p:cNvGrpSpPr/>
          <p:nvPr/>
        </p:nvGrpSpPr>
        <p:grpSpPr>
          <a:xfrm>
            <a:off x="0" y="5951473"/>
            <a:ext cx="10058400" cy="1744980"/>
            <a:chOff x="0" y="5951473"/>
            <a:chExt cx="10058400" cy="1744980"/>
          </a:xfrm>
        </p:grpSpPr>
        <p:sp>
          <p:nvSpPr>
            <p:cNvPr id="12" name="object 12"/>
            <p:cNvSpPr/>
            <p:nvPr/>
          </p:nvSpPr>
          <p:spPr>
            <a:xfrm>
              <a:off x="0" y="5951473"/>
              <a:ext cx="10058400" cy="99060"/>
            </a:xfrm>
            <a:custGeom>
              <a:avLst/>
              <a:gdLst/>
              <a:ahLst/>
              <a:cxnLst/>
              <a:rect l="l" t="t" r="r" b="b"/>
              <a:pathLst>
                <a:path w="10058400" h="99060">
                  <a:moveTo>
                    <a:pt x="10058400" y="0"/>
                  </a:moveTo>
                  <a:lnTo>
                    <a:pt x="0" y="0"/>
                  </a:lnTo>
                  <a:lnTo>
                    <a:pt x="0" y="99059"/>
                  </a:lnTo>
                  <a:lnTo>
                    <a:pt x="10058400" y="99059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E1A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7527" y="6847319"/>
              <a:ext cx="1336039" cy="45948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448" y="6748271"/>
              <a:ext cx="1175003" cy="94802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4188714" y="6828026"/>
            <a:ext cx="833119" cy="2095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441959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S</a:t>
            </a:r>
            <a:r>
              <a:rPr sz="1000" b="1" spc="26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9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Short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46997" y="6857998"/>
            <a:ext cx="1080135" cy="36195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Inc</a:t>
            </a:r>
            <a:r>
              <a:rPr sz="1000" b="1" spc="62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480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Includer</a:t>
            </a:r>
            <a:endParaRPr sz="10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tabLst>
                <a:tab pos="513715" algn="l"/>
              </a:tabLst>
            </a:pPr>
            <a:r>
              <a:rPr sz="1000" b="1" dirty="0">
                <a:solidFill>
                  <a:srgbClr val="FFFFFF"/>
                </a:solidFill>
                <a:latin typeface="Proxima Nova"/>
                <a:cs typeface="Proxima Nova"/>
              </a:rPr>
              <a:t>Exc</a:t>
            </a:r>
            <a:r>
              <a:rPr sz="1000" b="1" spc="395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b="1" u="sng" dirty="0">
                <a:solidFill>
                  <a:srgbClr val="FFFFFF"/>
                </a:solidFill>
                <a:uFill>
                  <a:solidFill>
                    <a:srgbClr val="006B66"/>
                  </a:solidFill>
                </a:uFill>
                <a:latin typeface="Proxima Nova"/>
                <a:cs typeface="Proxima Nova"/>
              </a:rPr>
              <a:t>	</a:t>
            </a:r>
            <a:r>
              <a:rPr sz="1000" b="1" spc="204" dirty="0">
                <a:solidFill>
                  <a:srgbClr val="FFFFFF"/>
                </a:solidFill>
                <a:latin typeface="Proxima Nova"/>
                <a:cs typeface="Proxima Nova"/>
              </a:rPr>
              <a:t> </a:t>
            </a:r>
            <a:r>
              <a:rPr sz="1000" dirty="0">
                <a:solidFill>
                  <a:srgbClr val="FFFFFF"/>
                </a:solidFill>
                <a:latin typeface="Proxima Nova"/>
                <a:cs typeface="Proxima Nova"/>
              </a:rPr>
              <a:t>Excluder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1073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80"/>
              </a:spcBef>
            </a:pPr>
            <a:r>
              <a:rPr dirty="0"/>
              <a:t>Enlist</a:t>
            </a:r>
            <a:r>
              <a:rPr spc="5" dirty="0"/>
              <a:t> </a:t>
            </a:r>
            <a:r>
              <a:rPr dirty="0"/>
              <a:t>E3®</a:t>
            </a:r>
            <a:r>
              <a:rPr spc="10" dirty="0"/>
              <a:t> </a:t>
            </a:r>
            <a:r>
              <a:rPr dirty="0"/>
              <a:t>Soybeans</a:t>
            </a:r>
            <a:r>
              <a:rPr spc="5" dirty="0"/>
              <a:t> </a:t>
            </a:r>
            <a:r>
              <a:rPr dirty="0"/>
              <a:t>Distributed</a:t>
            </a:r>
            <a:r>
              <a:rPr spc="10" dirty="0"/>
              <a:t> </a:t>
            </a:r>
            <a:r>
              <a:rPr dirty="0"/>
              <a:t>by</a:t>
            </a:r>
            <a:r>
              <a:rPr spc="5" dirty="0"/>
              <a:t> </a:t>
            </a:r>
            <a:r>
              <a:rPr spc="-20" dirty="0"/>
              <a:t>Bayer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7743" y="292608"/>
            <a:ext cx="9592310" cy="7260590"/>
          </a:xfrm>
          <a:custGeom>
            <a:avLst/>
            <a:gdLst/>
            <a:ahLst/>
            <a:cxnLst/>
            <a:rect l="l" t="t" r="r" b="b"/>
            <a:pathLst>
              <a:path w="9592310" h="7260590">
                <a:moveTo>
                  <a:pt x="9592056" y="0"/>
                </a:moveTo>
                <a:lnTo>
                  <a:pt x="0" y="0"/>
                </a:lnTo>
                <a:lnTo>
                  <a:pt x="0" y="7260335"/>
                </a:lnTo>
                <a:lnTo>
                  <a:pt x="9592056" y="7260335"/>
                </a:lnTo>
                <a:lnTo>
                  <a:pt x="9592056" y="0"/>
                </a:lnTo>
                <a:close/>
              </a:path>
            </a:pathLst>
          </a:custGeom>
          <a:solidFill>
            <a:srgbClr val="8E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07439" y="2684398"/>
            <a:ext cx="7839075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6995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Product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Statement: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E3®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soybeans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contain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trait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that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provides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crop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safety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for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labeled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over-the-top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applications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glyphosate,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glufosinate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2,4-D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herbicides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featuring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Colex-D®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technology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when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applied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according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label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directions.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Following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burndown,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only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2,4-D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containing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herbicide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products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that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may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be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with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Enlist®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crops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are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products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that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feature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Colex-D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technology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are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expressly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labeled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for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crops.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2,4-D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products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that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do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not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contain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Colex-D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technology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are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not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authorized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for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conjunction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with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soybeans.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Warning: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soybeans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are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tolerant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over-the-top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applications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glyphosate,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glufosinate,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2,4-D.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Accidental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application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incompatible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herbicides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this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variety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could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result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total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crop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loss.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When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using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2,4-D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herbicides,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grower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agrees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only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2,4-D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products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that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contain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Colex-D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technology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authorized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for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conjunction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with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soybeans.</a:t>
            </a:r>
            <a:endParaRPr sz="700">
              <a:latin typeface="Proxima Nova Semibold"/>
              <a:cs typeface="Proxima Nova Semibold"/>
            </a:endParaRPr>
          </a:p>
          <a:p>
            <a:pPr marL="12700">
              <a:lnSpc>
                <a:spcPct val="100000"/>
              </a:lnSpc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Always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read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follow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herbicide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label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directions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prior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20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use.</a:t>
            </a:r>
            <a:endParaRPr sz="700">
              <a:latin typeface="Proxima Nova Semibold"/>
              <a:cs typeface="Proxima Nova Semi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700">
              <a:latin typeface="Proxima Nova Semibold"/>
              <a:cs typeface="Proxima Nova Semibold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YOU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MUST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SIGN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TECHNOLOGY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AGREEMENT,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READ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PRODUCT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GUIDE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PRIOR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PLANTING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FOLLOW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HERBICIDE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RESISTANCE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MANAGEMENT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(HRM)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REQUIREMENTS.</a:t>
            </a:r>
            <a:endParaRPr sz="700">
              <a:latin typeface="Proxima Nova Semibold"/>
              <a:cs typeface="Proxima Nova Semi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700">
              <a:latin typeface="Proxima Nova Semibold"/>
              <a:cs typeface="Proxima Nova Semibold"/>
            </a:endParaRPr>
          </a:p>
          <a:p>
            <a:pPr marL="12700" marR="48260">
              <a:lnSpc>
                <a:spcPct val="100000"/>
              </a:lnSpc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transgenic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soybean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event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E3®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soybeans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jointly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developed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owned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by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Corteva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Agriscience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M.S.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Technologies,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L.L.C.™®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Enlist,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E3,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Enlist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E3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logo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Colex-D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25" dirty="0">
                <a:solidFill>
                  <a:srgbClr val="FFFFFF"/>
                </a:solidFill>
                <a:latin typeface="Proxima Nova Semibold"/>
                <a:cs typeface="Proxima Nova Semibold"/>
              </a:rPr>
              <a:t>are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trademarks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Corteva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Agriscience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its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affiliated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companies.</a:t>
            </a:r>
            <a:endParaRPr sz="700">
              <a:latin typeface="Proxima Nova Semibold"/>
              <a:cs typeface="Proxima Nova Semi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Proxima Nova Semibold"/>
              <a:cs typeface="Proxima Nova Semibold"/>
            </a:endParaRPr>
          </a:p>
          <a:p>
            <a:pPr marL="12700" marR="31750">
              <a:lnSpc>
                <a:spcPct val="100000"/>
              </a:lnSpc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Alloy™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is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trademark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M.S.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Technologies,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L.L.C.,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West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Point,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IA.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Please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read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M.S.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Technologies,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L.L.C.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Use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Restriction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Agreement</a:t>
            </a:r>
            <a:r>
              <a:rPr sz="700" b="1" spc="5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located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at: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-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  <a:hlinkClick r:id="rId2"/>
              </a:rPr>
              <a:t>http://www.mstechseed.com/use-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  <a:hlinkClick r:id="rId2"/>
              </a:rPr>
              <a:t>restriction-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agreement/.</a:t>
            </a:r>
            <a:r>
              <a:rPr sz="700" b="1" spc="2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Performance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may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vary,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from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location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location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from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year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to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year,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as</a:t>
            </a:r>
            <a:r>
              <a:rPr sz="700" b="1" spc="2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local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growing,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soil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environmental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conditions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may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vary.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Growers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should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evaluate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data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from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multiple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locations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years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whenever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possible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should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consider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impacts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these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conditions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their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growing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environment.</a:t>
            </a:r>
            <a:endParaRPr sz="700">
              <a:latin typeface="Proxima Nova Semibold"/>
              <a:cs typeface="Proxima Nova Semi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Proxima Nova Semibold"/>
              <a:cs typeface="Proxima Nova Semibold"/>
            </a:endParaRPr>
          </a:p>
          <a:p>
            <a:pPr marL="12700" marR="5080">
              <a:lnSpc>
                <a:spcPct val="100000"/>
              </a:lnSpc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recommendations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in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this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material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are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based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upon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trial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observations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feedback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received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from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limited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number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growers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growing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environments.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These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recommendations</a:t>
            </a:r>
            <a:r>
              <a:rPr sz="700" b="1" spc="3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should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25" dirty="0">
                <a:solidFill>
                  <a:srgbClr val="FFFFFF"/>
                </a:solidFill>
                <a:latin typeface="Proxima Nova Semibold"/>
                <a:cs typeface="Proxima Nova Semibold"/>
              </a:rPr>
              <a:t>be</a:t>
            </a:r>
            <a:r>
              <a:rPr sz="700" b="1" spc="50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considered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as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one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reference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point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and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should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not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be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substituted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for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the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professional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opinion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of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agronomists,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entomologists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or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other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relevant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experts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evaluating</a:t>
            </a:r>
            <a:r>
              <a:rPr sz="700" b="1" spc="4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specific</a:t>
            </a:r>
            <a:r>
              <a:rPr sz="700" b="1" spc="4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conditions.</a:t>
            </a:r>
            <a:endParaRPr sz="700">
              <a:latin typeface="Proxima Nova Semibold"/>
              <a:cs typeface="Proxima Nova Semi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Proxima Nova Semibold"/>
              <a:cs typeface="Proxima Nova Semibold"/>
            </a:endParaRPr>
          </a:p>
          <a:p>
            <a:pPr marL="12700">
              <a:lnSpc>
                <a:spcPct val="100000"/>
              </a:lnSpc>
            </a:pP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©2024</a:t>
            </a:r>
            <a:r>
              <a:rPr sz="700" b="1" spc="2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Bayer</a:t>
            </a:r>
            <a:r>
              <a:rPr sz="700" b="1" spc="2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Group.</a:t>
            </a:r>
            <a:r>
              <a:rPr sz="700" b="1" spc="30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All</a:t>
            </a:r>
            <a:r>
              <a:rPr sz="700" b="1" spc="2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dirty="0">
                <a:solidFill>
                  <a:srgbClr val="FFFFFF"/>
                </a:solidFill>
                <a:latin typeface="Proxima Nova Semibold"/>
                <a:cs typeface="Proxima Nova Semibold"/>
              </a:rPr>
              <a:t>rights</a:t>
            </a:r>
            <a:r>
              <a:rPr sz="700" b="1" spc="25" dirty="0">
                <a:solidFill>
                  <a:srgbClr val="FFFFFF"/>
                </a:solidFill>
                <a:latin typeface="Proxima Nova Semibold"/>
                <a:cs typeface="Proxima Nova Semibold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Proxima Nova Semibold"/>
                <a:cs typeface="Proxima Nova Semibold"/>
              </a:rPr>
              <a:t>reserved.</a:t>
            </a:r>
            <a:endParaRPr sz="700">
              <a:latin typeface="Proxima Nova Semibold"/>
              <a:cs typeface="Proxima Nova Semibold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91072" y="822718"/>
            <a:ext cx="2682862" cy="98312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269399" y="1918877"/>
            <a:ext cx="24091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8F3F0"/>
                </a:solidFill>
                <a:latin typeface="Proxima Nova"/>
                <a:cs typeface="Proxima Nova"/>
              </a:rPr>
              <a:t>Enlist</a:t>
            </a:r>
            <a:r>
              <a:rPr sz="1000" b="1" spc="5" dirty="0">
                <a:solidFill>
                  <a:srgbClr val="F8F3F0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8F3F0"/>
                </a:solidFill>
                <a:latin typeface="Proxima Nova"/>
                <a:cs typeface="Proxima Nova"/>
              </a:rPr>
              <a:t>E3®</a:t>
            </a:r>
            <a:r>
              <a:rPr sz="1000" b="1" spc="10" dirty="0">
                <a:solidFill>
                  <a:srgbClr val="F8F3F0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8F3F0"/>
                </a:solidFill>
                <a:latin typeface="Proxima Nova"/>
                <a:cs typeface="Proxima Nova"/>
              </a:rPr>
              <a:t>Soybeans</a:t>
            </a:r>
            <a:r>
              <a:rPr sz="1000" b="1" spc="5" dirty="0">
                <a:solidFill>
                  <a:srgbClr val="F8F3F0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8F3F0"/>
                </a:solidFill>
                <a:latin typeface="Proxima Nova"/>
                <a:cs typeface="Proxima Nova"/>
              </a:rPr>
              <a:t>Distributed</a:t>
            </a:r>
            <a:r>
              <a:rPr sz="1000" b="1" spc="10" dirty="0">
                <a:solidFill>
                  <a:srgbClr val="F8F3F0"/>
                </a:solidFill>
                <a:latin typeface="Proxima Nova"/>
                <a:cs typeface="Proxima Nova"/>
              </a:rPr>
              <a:t> </a:t>
            </a:r>
            <a:r>
              <a:rPr sz="1000" b="1" dirty="0">
                <a:solidFill>
                  <a:srgbClr val="F8F3F0"/>
                </a:solidFill>
                <a:latin typeface="Proxima Nova"/>
                <a:cs typeface="Proxima Nova"/>
              </a:rPr>
              <a:t>by</a:t>
            </a:r>
            <a:r>
              <a:rPr sz="1000" b="1" spc="5" dirty="0">
                <a:solidFill>
                  <a:srgbClr val="F8F3F0"/>
                </a:solidFill>
                <a:latin typeface="Proxima Nova"/>
                <a:cs typeface="Proxima Nova"/>
              </a:rPr>
              <a:t> </a:t>
            </a:r>
            <a:r>
              <a:rPr sz="1000" b="1" spc="-20" dirty="0">
                <a:solidFill>
                  <a:srgbClr val="F8F3F0"/>
                </a:solidFill>
                <a:latin typeface="Proxima Nova"/>
                <a:cs typeface="Proxima Nova"/>
              </a:rPr>
              <a:t>Bayer</a:t>
            </a:r>
            <a:endParaRPr sz="1000">
              <a:latin typeface="Proxima Nova"/>
              <a:cs typeface="Proxima Nov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3836" y="932446"/>
            <a:ext cx="1175003" cy="9480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3363</Words>
  <Application>Microsoft Macintosh PowerPoint</Application>
  <PresentationFormat>Custom</PresentationFormat>
  <Paragraphs>1944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Proxima Nova</vt:lpstr>
      <vt:lpstr>Proxima Nova Semibold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ALLOY 8.5x11_All Products.indd</dc:title>
  <cp:lastModifiedBy>Amanda Lapicki</cp:lastModifiedBy>
  <cp:revision>1</cp:revision>
  <dcterms:created xsi:type="dcterms:W3CDTF">2024-05-23T20:29:19Z</dcterms:created>
  <dcterms:modified xsi:type="dcterms:W3CDTF">2024-05-23T20:29:41Z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2024-05-23T00:00:00Z</vt:filetime>
  </property>
  <property fmtid="{D5CDD505-2E9C-101B-9397-08002B2CF9AE}" pid="3" name="Creator">
    <vt:lpwstr>Adobe InDesign 19.0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2024-05-23T00:00:00Z</vt:filetime>
  </property>
  <property fmtid="{D5CDD505-2E9C-101B-9397-08002B2CF9AE}" pid="6" name="Producer">
    <vt:lpwstr>Adobe PDF Library 17.0</vt:lpwstr>
  </property>
  <property fmtid="{D5CDD505-2E9C-101B-9397-08002B2CF9AE}" pid="7" name="MSIP_Label_2c76c141-ac86-40e5-abf2-c6f60e474cee_Enabled">
    <vt:lpwstr>true</vt:lpwstr>
  </property>
  <property fmtid="{D5CDD505-2E9C-101B-9397-08002B2CF9AE}" pid="8" name="MSIP_Label_2c76c141-ac86-40e5-abf2-c6f60e474cee_SetDate">
    <vt:lpwstr>2024-05-23T20:29:40Z</vt:lpwstr>
  </property>
  <property fmtid="{D5CDD505-2E9C-101B-9397-08002B2CF9AE}" pid="9" name="MSIP_Label_2c76c141-ac86-40e5-abf2-c6f60e474cee_Method">
    <vt:lpwstr>Standard</vt:lpwstr>
  </property>
  <property fmtid="{D5CDD505-2E9C-101B-9397-08002B2CF9AE}" pid="10" name="MSIP_Label_2c76c141-ac86-40e5-abf2-c6f60e474cee_Name">
    <vt:lpwstr>2c76c141-ac86-40e5-abf2-c6f60e474cee</vt:lpwstr>
  </property>
  <property fmtid="{D5CDD505-2E9C-101B-9397-08002B2CF9AE}" pid="11" name="MSIP_Label_2c76c141-ac86-40e5-abf2-c6f60e474cee_SiteId">
    <vt:lpwstr>fcb2b37b-5da0-466b-9b83-0014b67a7c78</vt:lpwstr>
  </property>
  <property fmtid="{D5CDD505-2E9C-101B-9397-08002B2CF9AE}" pid="12" name="MSIP_Label_2c76c141-ac86-40e5-abf2-c6f60e474cee_ActionId">
    <vt:lpwstr>cd6127e4-9db8-4587-95f0-907f8277e0d0</vt:lpwstr>
  </property>
  <property fmtid="{D5CDD505-2E9C-101B-9397-08002B2CF9AE}" pid="13" name="MSIP_Label_2c76c141-ac86-40e5-abf2-c6f60e474cee_ContentBits">
    <vt:lpwstr>2</vt:lpwstr>
  </property>
  <property fmtid="{D5CDD505-2E9C-101B-9397-08002B2CF9AE}" pid="14" name="ClassificationContentMarkingFooterLocations">
    <vt:lpwstr>Office Theme:8</vt:lpwstr>
  </property>
  <property fmtid="{D5CDD505-2E9C-101B-9397-08002B2CF9AE}" pid="15" name="ClassificationContentMarkingFooterText">
    <vt:lpwstr>RESTRICTED</vt:lpwstr>
  </property>
</Properties>
</file>